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5"/>
  </p:notesMasterIdLst>
  <p:handoutMasterIdLst>
    <p:handoutMasterId r:id="rId36"/>
  </p:handoutMasterIdLst>
  <p:sldIdLst>
    <p:sldId id="256" r:id="rId5"/>
    <p:sldId id="288" r:id="rId6"/>
    <p:sldId id="286" r:id="rId7"/>
    <p:sldId id="307" r:id="rId8"/>
    <p:sldId id="287" r:id="rId9"/>
    <p:sldId id="299" r:id="rId10"/>
    <p:sldId id="300" r:id="rId11"/>
    <p:sldId id="290" r:id="rId12"/>
    <p:sldId id="305" r:id="rId13"/>
    <p:sldId id="283" r:id="rId14"/>
    <p:sldId id="304" r:id="rId15"/>
    <p:sldId id="284" r:id="rId16"/>
    <p:sldId id="306" r:id="rId17"/>
    <p:sldId id="295" r:id="rId18"/>
    <p:sldId id="271" r:id="rId19"/>
    <p:sldId id="291" r:id="rId20"/>
    <p:sldId id="302" r:id="rId21"/>
    <p:sldId id="303" r:id="rId22"/>
    <p:sldId id="309" r:id="rId23"/>
    <p:sldId id="296" r:id="rId24"/>
    <p:sldId id="310" r:id="rId25"/>
    <p:sldId id="292" r:id="rId26"/>
    <p:sldId id="280" r:id="rId27"/>
    <p:sldId id="297" r:id="rId28"/>
    <p:sldId id="257" r:id="rId29"/>
    <p:sldId id="276" r:id="rId30"/>
    <p:sldId id="308" r:id="rId31"/>
    <p:sldId id="289" r:id="rId32"/>
    <p:sldId id="294"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 id="288"/>
            <p14:sldId id="286"/>
            <p14:sldId id="307"/>
            <p14:sldId id="287"/>
            <p14:sldId id="299"/>
            <p14:sldId id="300"/>
            <p14:sldId id="290"/>
            <p14:sldId id="305"/>
            <p14:sldId id="283"/>
            <p14:sldId id="304"/>
            <p14:sldId id="284"/>
            <p14:sldId id="306"/>
            <p14:sldId id="295"/>
          </p14:sldIdLst>
        </p14:section>
        <p14:section name="Design, Morph, Annotate, Work Together, Tell Me" id="{B9B51309-D148-4332-87C2-07BE32FBCA3B}">
          <p14:sldIdLst>
            <p14:sldId id="271"/>
            <p14:sldId id="291"/>
            <p14:sldId id="302"/>
            <p14:sldId id="303"/>
            <p14:sldId id="309"/>
            <p14:sldId id="296"/>
            <p14:sldId id="310"/>
            <p14:sldId id="292"/>
            <p14:sldId id="280"/>
            <p14:sldId id="297"/>
          </p14:sldIdLst>
        </p14:section>
        <p14:section name="Untitled Section" id="{5E513617-9DB7-448D-842A-66A8509481E6}">
          <p14:sldIdLst>
            <p14:sldId id="257"/>
            <p14:sldId id="276"/>
            <p14:sldId id="308"/>
            <p14:sldId id="289"/>
            <p14:sldId id="294"/>
          </p14:sldIdLst>
        </p14:section>
        <p14:section name="Learn More" id="{2CC34DB2-6590-42C0-AD4B-A04C6060184E}">
          <p14:sldIdLst>
            <p14:sldId id="2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 id="3" name="sanjay arya" initials="sa" lastIdx="1" clrIdx="2">
    <p:extLst>
      <p:ext uri="{19B8F6BF-5375-455C-9EA6-DF929625EA0E}">
        <p15:presenceInfo xmlns:p15="http://schemas.microsoft.com/office/powerpoint/2012/main" userId="c21d22fccf2c213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FB6"/>
    <a:srgbClr val="196C08"/>
    <a:srgbClr val="F8CAB6"/>
    <a:srgbClr val="6F050F"/>
    <a:srgbClr val="404040"/>
    <a:srgbClr val="DD462F"/>
    <a:srgbClr val="D24726"/>
    <a:srgbClr val="923922"/>
    <a:srgbClr val="FF9B45"/>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241" autoAdjust="0"/>
  </p:normalViewPr>
  <p:slideViewPr>
    <p:cSldViewPr snapToGrid="0">
      <p:cViewPr varScale="1">
        <p:scale>
          <a:sx n="62" d="100"/>
          <a:sy n="62" d="100"/>
        </p:scale>
        <p:origin x="100" y="2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jay arya" userId="c21d22fccf2c2131" providerId="LiveId" clId="{9748294B-7E62-4A4D-811D-A5E1651EF3ED}"/>
    <pc:docChg chg="undo custSel addSld delSld modSld modSection">
      <pc:chgData name="sanjay arya" userId="c21d22fccf2c2131" providerId="LiveId" clId="{9748294B-7E62-4A4D-811D-A5E1651EF3ED}" dt="2026-04-27T09:36:38.794" v="13433" actId="27636"/>
      <pc:docMkLst>
        <pc:docMk/>
      </pc:docMkLst>
      <pc:sldChg chg="modSp mod">
        <pc:chgData name="sanjay arya" userId="c21d22fccf2c2131" providerId="LiveId" clId="{9748294B-7E62-4A4D-811D-A5E1651EF3ED}" dt="2026-04-27T09:32:01.413" v="13415" actId="207"/>
        <pc:sldMkLst>
          <pc:docMk/>
          <pc:sldMk cId="2471807738" sldId="256"/>
        </pc:sldMkLst>
        <pc:spChg chg="mod">
          <ac:chgData name="sanjay arya" userId="c21d22fccf2c2131" providerId="LiveId" clId="{9748294B-7E62-4A4D-811D-A5E1651EF3ED}" dt="2026-04-27T09:32:01.413" v="13415" actId="207"/>
          <ac:spMkLst>
            <pc:docMk/>
            <pc:sldMk cId="2471807738" sldId="256"/>
            <ac:spMk id="2" creationId="{00000000-0000-0000-0000-000000000000}"/>
          </ac:spMkLst>
        </pc:spChg>
        <pc:spChg chg="mod">
          <ac:chgData name="sanjay arya" userId="c21d22fccf2c2131" providerId="LiveId" clId="{9748294B-7E62-4A4D-811D-A5E1651EF3ED}" dt="2026-04-26T15:07:16.299" v="66" actId="20577"/>
          <ac:spMkLst>
            <pc:docMk/>
            <pc:sldMk cId="2471807738" sldId="256"/>
            <ac:spMk id="3" creationId="{00000000-0000-0000-0000-000000000000}"/>
          </ac:spMkLst>
        </pc:spChg>
      </pc:sldChg>
      <pc:sldChg chg="modSp mod">
        <pc:chgData name="sanjay arya" userId="c21d22fccf2c2131" providerId="LiveId" clId="{9748294B-7E62-4A4D-811D-A5E1651EF3ED}" dt="2026-04-27T06:57:27.067" v="6621" actId="207"/>
        <pc:sldMkLst>
          <pc:docMk/>
          <pc:sldMk cId="3457616166" sldId="271"/>
        </pc:sldMkLst>
        <pc:spChg chg="mod">
          <ac:chgData name="sanjay arya" userId="c21d22fccf2c2131" providerId="LiveId" clId="{9748294B-7E62-4A4D-811D-A5E1651EF3ED}" dt="2026-04-27T06:55:12.940" v="6613" actId="207"/>
          <ac:spMkLst>
            <pc:docMk/>
            <pc:sldMk cId="3457616166" sldId="271"/>
            <ac:spMk id="8" creationId="{00000000-0000-0000-0000-000000000000}"/>
          </ac:spMkLst>
        </pc:spChg>
        <pc:spChg chg="mod">
          <ac:chgData name="sanjay arya" userId="c21d22fccf2c2131" providerId="LiveId" clId="{9748294B-7E62-4A4D-811D-A5E1651EF3ED}" dt="2026-04-27T06:57:27.067" v="6621" actId="207"/>
          <ac:spMkLst>
            <pc:docMk/>
            <pc:sldMk cId="3457616166" sldId="271"/>
            <ac:spMk id="38" creationId="{00000000-0000-0000-0000-000000000000}"/>
          </ac:spMkLst>
        </pc:spChg>
      </pc:sldChg>
      <pc:sldChg chg="addSp delSp modSp mod">
        <pc:chgData name="sanjay arya" userId="c21d22fccf2c2131" providerId="LiveId" clId="{9748294B-7E62-4A4D-811D-A5E1651EF3ED}" dt="2026-04-27T08:17:20.294" v="11575" actId="6549"/>
        <pc:sldMkLst>
          <pc:docMk/>
          <pc:sldMk cId="1769326051" sldId="276"/>
        </pc:sldMkLst>
        <pc:spChg chg="add del mod">
          <ac:chgData name="sanjay arya" userId="c21d22fccf2c2131" providerId="LiveId" clId="{9748294B-7E62-4A4D-811D-A5E1651EF3ED}" dt="2026-04-27T08:16:33.234" v="11538"/>
          <ac:spMkLst>
            <pc:docMk/>
            <pc:sldMk cId="1769326051" sldId="276"/>
            <ac:spMk id="4" creationId="{845D30CA-32A8-E47F-A362-A5AB56AB3203}"/>
          </ac:spMkLst>
        </pc:spChg>
        <pc:spChg chg="mod">
          <ac:chgData name="sanjay arya" userId="c21d22fccf2c2131" providerId="LiveId" clId="{9748294B-7E62-4A4D-811D-A5E1651EF3ED}" dt="2026-04-27T08:17:20.294" v="11575" actId="6549"/>
          <ac:spMkLst>
            <pc:docMk/>
            <pc:sldMk cId="1769326051" sldId="276"/>
            <ac:spMk id="8" creationId="{00000000-0000-0000-0000-000000000000}"/>
          </ac:spMkLst>
        </pc:spChg>
        <pc:graphicFrameChg chg="del">
          <ac:chgData name="sanjay arya" userId="c21d22fccf2c2131" providerId="LiveId" clId="{9748294B-7E62-4A4D-811D-A5E1651EF3ED}" dt="2026-04-27T08:16:25.709" v="11537" actId="478"/>
          <ac:graphicFrameMkLst>
            <pc:docMk/>
            <pc:sldMk cId="1769326051" sldId="276"/>
            <ac:graphicFrameMk id="5" creationId="{1BE3FCAD-2934-E4F4-0065-AA62B08D653D}"/>
          </ac:graphicFrameMkLst>
        </pc:graphicFrameChg>
        <pc:graphicFrameChg chg="del">
          <ac:chgData name="sanjay arya" userId="c21d22fccf2c2131" providerId="LiveId" clId="{9748294B-7E62-4A4D-811D-A5E1651EF3ED}" dt="2026-04-27T08:11:31.101" v="11534" actId="478"/>
          <ac:graphicFrameMkLst>
            <pc:docMk/>
            <pc:sldMk cId="1769326051" sldId="276"/>
            <ac:graphicFrameMk id="6" creationId="{00000000-0008-0000-0400-000003000000}"/>
          </ac:graphicFrameMkLst>
        </pc:graphicFrameChg>
        <pc:graphicFrameChg chg="del">
          <ac:chgData name="sanjay arya" userId="c21d22fccf2c2131" providerId="LiveId" clId="{9748294B-7E62-4A4D-811D-A5E1651EF3ED}" dt="2026-04-27T08:11:28.645" v="11533" actId="478"/>
          <ac:graphicFrameMkLst>
            <pc:docMk/>
            <pc:sldMk cId="1769326051" sldId="276"/>
            <ac:graphicFrameMk id="12" creationId="{00000000-0008-0000-0400-000004000000}"/>
          </ac:graphicFrameMkLst>
        </pc:graphicFrameChg>
        <pc:picChg chg="add mod">
          <ac:chgData name="sanjay arya" userId="c21d22fccf2c2131" providerId="LiveId" clId="{9748294B-7E62-4A4D-811D-A5E1651EF3ED}" dt="2026-04-27T08:16:45.670" v="11540" actId="14100"/>
          <ac:picMkLst>
            <pc:docMk/>
            <pc:sldMk cId="1769326051" sldId="276"/>
            <ac:picMk id="2" creationId="{25EA8968-F69A-468F-0647-259BFA4CE923}"/>
          </ac:picMkLst>
        </pc:picChg>
        <pc:picChg chg="add mod">
          <ac:chgData name="sanjay arya" userId="c21d22fccf2c2131" providerId="LiveId" clId="{9748294B-7E62-4A4D-811D-A5E1651EF3ED}" dt="2026-04-27T08:17:00.676" v="11543" actId="14100"/>
          <ac:picMkLst>
            <pc:docMk/>
            <pc:sldMk cId="1769326051" sldId="276"/>
            <ac:picMk id="7" creationId="{F05181EC-F8E7-22F9-C41D-8D24D8B32731}"/>
          </ac:picMkLst>
        </pc:picChg>
      </pc:sldChg>
      <pc:sldChg chg="del">
        <pc:chgData name="sanjay arya" userId="c21d22fccf2c2131" providerId="LiveId" clId="{9748294B-7E62-4A4D-811D-A5E1651EF3ED}" dt="2026-04-26T15:49:18.115" v="1581" actId="2696"/>
        <pc:sldMkLst>
          <pc:docMk/>
          <pc:sldMk cId="1107001750" sldId="279"/>
        </pc:sldMkLst>
      </pc:sldChg>
      <pc:sldChg chg="del">
        <pc:chgData name="sanjay arya" userId="c21d22fccf2c2131" providerId="LiveId" clId="{9748294B-7E62-4A4D-811D-A5E1651EF3ED}" dt="2026-04-26T15:49:29.548" v="1582" actId="2696"/>
        <pc:sldMkLst>
          <pc:docMk/>
          <pc:sldMk cId="958036878" sldId="281"/>
        </pc:sldMkLst>
      </pc:sldChg>
      <pc:sldChg chg="modSp mod">
        <pc:chgData name="sanjay arya" userId="c21d22fccf2c2131" providerId="LiveId" clId="{9748294B-7E62-4A4D-811D-A5E1651EF3ED}" dt="2026-04-27T07:37:44.295" v="9277" actId="6549"/>
        <pc:sldMkLst>
          <pc:docMk/>
          <pc:sldMk cId="893025881" sldId="282"/>
        </pc:sldMkLst>
        <pc:spChg chg="mod">
          <ac:chgData name="sanjay arya" userId="c21d22fccf2c2131" providerId="LiveId" clId="{9748294B-7E62-4A4D-811D-A5E1651EF3ED}" dt="2026-04-27T07:37:44.295" v="9277" actId="6549"/>
          <ac:spMkLst>
            <pc:docMk/>
            <pc:sldMk cId="893025881" sldId="282"/>
            <ac:spMk id="5" creationId="{00000000-0000-0000-0000-000000000000}"/>
          </ac:spMkLst>
        </pc:spChg>
        <pc:spChg chg="mod">
          <ac:chgData name="sanjay arya" userId="c21d22fccf2c2131" providerId="LiveId" clId="{9748294B-7E62-4A4D-811D-A5E1651EF3ED}" dt="2026-04-27T07:36:03.285" v="8624" actId="6549"/>
          <ac:spMkLst>
            <pc:docMk/>
            <pc:sldMk cId="893025881" sldId="282"/>
            <ac:spMk id="9" creationId="{00000000-0000-0000-0000-000000000000}"/>
          </ac:spMkLst>
        </pc:spChg>
      </pc:sldChg>
      <pc:sldChg chg="modSp mod">
        <pc:chgData name="sanjay arya" userId="c21d22fccf2c2131" providerId="LiveId" clId="{9748294B-7E62-4A4D-811D-A5E1651EF3ED}" dt="2026-04-26T15:37:14.856" v="1580" actId="20577"/>
        <pc:sldMkLst>
          <pc:docMk/>
          <pc:sldMk cId="4018776206" sldId="283"/>
        </pc:sldMkLst>
        <pc:spChg chg="mod">
          <ac:chgData name="sanjay arya" userId="c21d22fccf2c2131" providerId="LiveId" clId="{9748294B-7E62-4A4D-811D-A5E1651EF3ED}" dt="2026-04-26T15:32:02.079" v="1214" actId="20577"/>
          <ac:spMkLst>
            <pc:docMk/>
            <pc:sldMk cId="4018776206" sldId="283"/>
            <ac:spMk id="2" creationId="{C4BD14F2-1134-3AD4-18D8-CAA8E76E3796}"/>
          </ac:spMkLst>
        </pc:spChg>
        <pc:spChg chg="mod">
          <ac:chgData name="sanjay arya" userId="c21d22fccf2c2131" providerId="LiveId" clId="{9748294B-7E62-4A4D-811D-A5E1651EF3ED}" dt="2026-04-26T15:37:14.856" v="1580" actId="20577"/>
          <ac:spMkLst>
            <pc:docMk/>
            <pc:sldMk cId="4018776206" sldId="283"/>
            <ac:spMk id="3" creationId="{10F61573-7405-B600-4602-E7D729698359}"/>
          </ac:spMkLst>
        </pc:spChg>
      </pc:sldChg>
      <pc:sldChg chg="delSp modSp mod">
        <pc:chgData name="sanjay arya" userId="c21d22fccf2c2131" providerId="LiveId" clId="{9748294B-7E62-4A4D-811D-A5E1651EF3ED}" dt="2026-04-27T05:48:47.146" v="2719" actId="27636"/>
        <pc:sldMkLst>
          <pc:docMk/>
          <pc:sldMk cId="4280427069" sldId="284"/>
        </pc:sldMkLst>
        <pc:spChg chg="mod">
          <ac:chgData name="sanjay arya" userId="c21d22fccf2c2131" providerId="LiveId" clId="{9748294B-7E62-4A4D-811D-A5E1651EF3ED}" dt="2026-04-27T05:48:47.146" v="2719" actId="27636"/>
          <ac:spMkLst>
            <pc:docMk/>
            <pc:sldMk cId="4280427069" sldId="284"/>
            <ac:spMk id="3" creationId="{9E5BAD1B-678F-9261-12F6-2F55B98DC1FB}"/>
          </ac:spMkLst>
        </pc:spChg>
        <pc:picChg chg="del">
          <ac:chgData name="sanjay arya" userId="c21d22fccf2c2131" providerId="LiveId" clId="{9748294B-7E62-4A4D-811D-A5E1651EF3ED}" dt="2026-04-27T05:48:28.944" v="2715" actId="478"/>
          <ac:picMkLst>
            <pc:docMk/>
            <pc:sldMk cId="4280427069" sldId="284"/>
            <ac:picMk id="6" creationId="{F78F497A-D4A7-07BE-778E-9E37C3746CE8}"/>
          </ac:picMkLst>
        </pc:picChg>
      </pc:sldChg>
      <pc:sldChg chg="del">
        <pc:chgData name="sanjay arya" userId="c21d22fccf2c2131" providerId="LiveId" clId="{9748294B-7E62-4A4D-811D-A5E1651EF3ED}" dt="2026-04-27T08:33:46.756" v="11643" actId="2696"/>
        <pc:sldMkLst>
          <pc:docMk/>
          <pc:sldMk cId="2726360242" sldId="285"/>
        </pc:sldMkLst>
      </pc:sldChg>
      <pc:sldChg chg="modSp add mod">
        <pc:chgData name="sanjay arya" userId="c21d22fccf2c2131" providerId="LiveId" clId="{9748294B-7E62-4A4D-811D-A5E1651EF3ED}" dt="2026-04-27T07:12:26.258" v="7451" actId="27636"/>
        <pc:sldMkLst>
          <pc:docMk/>
          <pc:sldMk cId="562860446" sldId="286"/>
        </pc:sldMkLst>
        <pc:spChg chg="mod">
          <ac:chgData name="sanjay arya" userId="c21d22fccf2c2131" providerId="LiveId" clId="{9748294B-7E62-4A4D-811D-A5E1651EF3ED}" dt="2026-04-27T07:12:14.357" v="7449" actId="14100"/>
          <ac:spMkLst>
            <pc:docMk/>
            <pc:sldMk cId="562860446" sldId="286"/>
            <ac:spMk id="2" creationId="{DFE9635E-953F-2E9F-90F0-F4872D2F1613}"/>
          </ac:spMkLst>
        </pc:spChg>
        <pc:spChg chg="mod">
          <ac:chgData name="sanjay arya" userId="c21d22fccf2c2131" providerId="LiveId" clId="{9748294B-7E62-4A4D-811D-A5E1651EF3ED}" dt="2026-04-27T07:12:26.258" v="7451" actId="27636"/>
          <ac:spMkLst>
            <pc:docMk/>
            <pc:sldMk cId="562860446" sldId="286"/>
            <ac:spMk id="3" creationId="{C7B4F52C-A291-5262-A9F4-BE709F50949A}"/>
          </ac:spMkLst>
        </pc:spChg>
      </pc:sldChg>
      <pc:sldChg chg="del">
        <pc:chgData name="sanjay arya" userId="c21d22fccf2c2131" providerId="LiveId" clId="{9748294B-7E62-4A4D-811D-A5E1651EF3ED}" dt="2026-04-27T07:03:17.324" v="6627" actId="2696"/>
        <pc:sldMkLst>
          <pc:docMk/>
          <pc:sldMk cId="823510620" sldId="286"/>
        </pc:sldMkLst>
      </pc:sldChg>
      <pc:sldChg chg="modSp mod">
        <pc:chgData name="sanjay arya" userId="c21d22fccf2c2131" providerId="LiveId" clId="{9748294B-7E62-4A4D-811D-A5E1651EF3ED}" dt="2026-04-26T15:25:44.362" v="1032" actId="14100"/>
        <pc:sldMkLst>
          <pc:docMk/>
          <pc:sldMk cId="2004363209" sldId="287"/>
        </pc:sldMkLst>
        <pc:spChg chg="mod">
          <ac:chgData name="sanjay arya" userId="c21d22fccf2c2131" providerId="LiveId" clId="{9748294B-7E62-4A4D-811D-A5E1651EF3ED}" dt="2026-04-26T15:17:21.265" v="852" actId="20577"/>
          <ac:spMkLst>
            <pc:docMk/>
            <pc:sldMk cId="2004363209" sldId="287"/>
            <ac:spMk id="6" creationId="{ED61B367-07AA-6169-10D7-3E40B95EDE7C}"/>
          </ac:spMkLst>
        </pc:spChg>
        <pc:spChg chg="mod">
          <ac:chgData name="sanjay arya" userId="c21d22fccf2c2131" providerId="LiveId" clId="{9748294B-7E62-4A4D-811D-A5E1651EF3ED}" dt="2026-04-26T15:25:44.362" v="1032" actId="14100"/>
          <ac:spMkLst>
            <pc:docMk/>
            <pc:sldMk cId="2004363209" sldId="287"/>
            <ac:spMk id="7" creationId="{29BA5D4F-16C0-7FB0-FAA7-BE36D0FE4C5C}"/>
          </ac:spMkLst>
        </pc:spChg>
      </pc:sldChg>
      <pc:sldChg chg="modSp mod">
        <pc:chgData name="sanjay arya" userId="c21d22fccf2c2131" providerId="LiveId" clId="{9748294B-7E62-4A4D-811D-A5E1651EF3ED}" dt="2026-04-27T07:12:51.929" v="7452" actId="207"/>
        <pc:sldMkLst>
          <pc:docMk/>
          <pc:sldMk cId="1128608495" sldId="288"/>
        </pc:sldMkLst>
        <pc:spChg chg="mod">
          <ac:chgData name="sanjay arya" userId="c21d22fccf2c2131" providerId="LiveId" clId="{9748294B-7E62-4A4D-811D-A5E1651EF3ED}" dt="2026-04-27T07:12:51.929" v="7452" actId="207"/>
          <ac:spMkLst>
            <pc:docMk/>
            <pc:sldMk cId="1128608495" sldId="288"/>
            <ac:spMk id="2" creationId="{D34F7C1A-6A5E-F86D-9190-8278763D40CA}"/>
          </ac:spMkLst>
        </pc:spChg>
      </pc:sldChg>
      <pc:sldChg chg="modSp mod">
        <pc:chgData name="sanjay arya" userId="c21d22fccf2c2131" providerId="LiveId" clId="{9748294B-7E62-4A4D-811D-A5E1651EF3ED}" dt="2026-04-26T16:19:18.446" v="1993" actId="20577"/>
        <pc:sldMkLst>
          <pc:docMk/>
          <pc:sldMk cId="3293645075" sldId="290"/>
        </pc:sldMkLst>
        <pc:spChg chg="mod">
          <ac:chgData name="sanjay arya" userId="c21d22fccf2c2131" providerId="LiveId" clId="{9748294B-7E62-4A4D-811D-A5E1651EF3ED}" dt="2026-04-26T16:19:18.446" v="1993" actId="20577"/>
          <ac:spMkLst>
            <pc:docMk/>
            <pc:sldMk cId="3293645075" sldId="290"/>
            <ac:spMk id="3" creationId="{2E264B1D-5895-E8E0-AC62-2B2AA4CDCC74}"/>
          </ac:spMkLst>
        </pc:spChg>
      </pc:sldChg>
      <pc:sldChg chg="modSp mod">
        <pc:chgData name="sanjay arya" userId="c21d22fccf2c2131" providerId="LiveId" clId="{9748294B-7E62-4A4D-811D-A5E1651EF3ED}" dt="2026-04-27T06:57:01.414" v="6620" actId="14100"/>
        <pc:sldMkLst>
          <pc:docMk/>
          <pc:sldMk cId="2730390238" sldId="291"/>
        </pc:sldMkLst>
        <pc:spChg chg="mod">
          <ac:chgData name="sanjay arya" userId="c21d22fccf2c2131" providerId="LiveId" clId="{9748294B-7E62-4A4D-811D-A5E1651EF3ED}" dt="2026-04-27T06:56:47.761" v="6618" actId="207"/>
          <ac:spMkLst>
            <pc:docMk/>
            <pc:sldMk cId="2730390238" sldId="291"/>
            <ac:spMk id="2" creationId="{70156F08-C156-E6B6-31C2-16BDE4867454}"/>
          </ac:spMkLst>
        </pc:spChg>
        <pc:spChg chg="mod">
          <ac:chgData name="sanjay arya" userId="c21d22fccf2c2131" providerId="LiveId" clId="{9748294B-7E62-4A4D-811D-A5E1651EF3ED}" dt="2026-04-27T06:57:01.414" v="6620" actId="14100"/>
          <ac:spMkLst>
            <pc:docMk/>
            <pc:sldMk cId="2730390238" sldId="291"/>
            <ac:spMk id="3" creationId="{0ACF344C-BFD6-042D-01EC-A241D2181640}"/>
          </ac:spMkLst>
        </pc:spChg>
      </pc:sldChg>
      <pc:sldChg chg="modSp mod">
        <pc:chgData name="sanjay arya" userId="c21d22fccf2c2131" providerId="LiveId" clId="{9748294B-7E62-4A4D-811D-A5E1651EF3ED}" dt="2026-04-27T08:37:51.768" v="12377" actId="6549"/>
        <pc:sldMkLst>
          <pc:docMk/>
          <pc:sldMk cId="786096066" sldId="292"/>
        </pc:sldMkLst>
        <pc:spChg chg="mod">
          <ac:chgData name="sanjay arya" userId="c21d22fccf2c2131" providerId="LiveId" clId="{9748294B-7E62-4A4D-811D-A5E1651EF3ED}" dt="2026-04-27T08:34:42.444" v="11684" actId="20577"/>
          <ac:spMkLst>
            <pc:docMk/>
            <pc:sldMk cId="786096066" sldId="292"/>
            <ac:spMk id="2" creationId="{D71271C8-0A27-DC9C-B0F2-42200D47D1CD}"/>
          </ac:spMkLst>
        </pc:spChg>
        <pc:spChg chg="mod">
          <ac:chgData name="sanjay arya" userId="c21d22fccf2c2131" providerId="LiveId" clId="{9748294B-7E62-4A4D-811D-A5E1651EF3ED}" dt="2026-04-27T08:37:51.768" v="12377" actId="6549"/>
          <ac:spMkLst>
            <pc:docMk/>
            <pc:sldMk cId="786096066" sldId="292"/>
            <ac:spMk id="3" creationId="{760AF7CE-D399-865C-96CE-10A01814E7C3}"/>
          </ac:spMkLst>
        </pc:spChg>
      </pc:sldChg>
      <pc:sldChg chg="del">
        <pc:chgData name="sanjay arya" userId="c21d22fccf2c2131" providerId="LiveId" clId="{9748294B-7E62-4A4D-811D-A5E1651EF3ED}" dt="2026-04-27T08:43:32.071" v="12397" actId="47"/>
        <pc:sldMkLst>
          <pc:docMk/>
          <pc:sldMk cId="3864290352" sldId="293"/>
        </pc:sldMkLst>
      </pc:sldChg>
      <pc:sldChg chg="modSp mod">
        <pc:chgData name="sanjay arya" userId="c21d22fccf2c2131" providerId="LiveId" clId="{9748294B-7E62-4A4D-811D-A5E1651EF3ED}" dt="2026-04-27T07:58:33.505" v="11507" actId="14861"/>
        <pc:sldMkLst>
          <pc:docMk/>
          <pc:sldMk cId="2723281475" sldId="294"/>
        </pc:sldMkLst>
        <pc:spChg chg="mod">
          <ac:chgData name="sanjay arya" userId="c21d22fccf2c2131" providerId="LiveId" clId="{9748294B-7E62-4A4D-811D-A5E1651EF3ED}" dt="2026-04-27T07:58:33.505" v="11507" actId="14861"/>
          <ac:spMkLst>
            <pc:docMk/>
            <pc:sldMk cId="2723281475" sldId="294"/>
            <ac:spMk id="2" creationId="{FB611D75-E2CF-6D2A-858A-4B48946FA9D5}"/>
          </ac:spMkLst>
        </pc:spChg>
        <pc:spChg chg="mod">
          <ac:chgData name="sanjay arya" userId="c21d22fccf2c2131" providerId="LiveId" clId="{9748294B-7E62-4A4D-811D-A5E1651EF3ED}" dt="2026-04-27T07:58:04.879" v="11505" actId="207"/>
          <ac:spMkLst>
            <pc:docMk/>
            <pc:sldMk cId="2723281475" sldId="294"/>
            <ac:spMk id="3" creationId="{A7AFCF05-4AAD-7123-5B5F-B2C30A8968A5}"/>
          </ac:spMkLst>
        </pc:spChg>
      </pc:sldChg>
      <pc:sldChg chg="modSp mod">
        <pc:chgData name="sanjay arya" userId="c21d22fccf2c2131" providerId="LiveId" clId="{9748294B-7E62-4A4D-811D-A5E1651EF3ED}" dt="2026-04-27T09:31:31.686" v="13414" actId="113"/>
        <pc:sldMkLst>
          <pc:docMk/>
          <pc:sldMk cId="784421890" sldId="296"/>
        </pc:sldMkLst>
        <pc:spChg chg="mod">
          <ac:chgData name="sanjay arya" userId="c21d22fccf2c2131" providerId="LiveId" clId="{9748294B-7E62-4A4D-811D-A5E1651EF3ED}" dt="2026-04-27T06:54:03.245" v="6609" actId="207"/>
          <ac:spMkLst>
            <pc:docMk/>
            <pc:sldMk cId="784421890" sldId="296"/>
            <ac:spMk id="2" creationId="{C34F307D-B7FC-64E6-768F-3CF9185E40A5}"/>
          </ac:spMkLst>
        </pc:spChg>
        <pc:spChg chg="mod">
          <ac:chgData name="sanjay arya" userId="c21d22fccf2c2131" providerId="LiveId" clId="{9748294B-7E62-4A4D-811D-A5E1651EF3ED}" dt="2026-04-27T09:31:31.686" v="13414" actId="113"/>
          <ac:spMkLst>
            <pc:docMk/>
            <pc:sldMk cId="784421890" sldId="296"/>
            <ac:spMk id="3" creationId="{54B0A2D2-BCCC-0B83-1777-32D4DFBB1DBA}"/>
          </ac:spMkLst>
        </pc:spChg>
      </pc:sldChg>
      <pc:sldChg chg="new del">
        <pc:chgData name="sanjay arya" userId="c21d22fccf2c2131" providerId="LiveId" clId="{9748294B-7E62-4A4D-811D-A5E1651EF3ED}" dt="2026-04-26T16:20:15.807" v="1994" actId="2696"/>
        <pc:sldMkLst>
          <pc:docMk/>
          <pc:sldMk cId="1269746362" sldId="298"/>
        </pc:sldMkLst>
      </pc:sldChg>
      <pc:sldChg chg="modSp new mod">
        <pc:chgData name="sanjay arya" userId="c21d22fccf2c2131" providerId="LiveId" clId="{9748294B-7E62-4A4D-811D-A5E1651EF3ED}" dt="2026-04-27T09:34:50.802" v="13424" actId="207"/>
        <pc:sldMkLst>
          <pc:docMk/>
          <pc:sldMk cId="2081208474" sldId="299"/>
        </pc:sldMkLst>
        <pc:spChg chg="mod">
          <ac:chgData name="sanjay arya" userId="c21d22fccf2c2131" providerId="LiveId" clId="{9748294B-7E62-4A4D-811D-A5E1651EF3ED}" dt="2026-04-27T09:33:54.637" v="13421" actId="207"/>
          <ac:spMkLst>
            <pc:docMk/>
            <pc:sldMk cId="2081208474" sldId="299"/>
            <ac:spMk id="2" creationId="{32B51776-4314-9D37-7B32-44B38C6BB1F9}"/>
          </ac:spMkLst>
        </pc:spChg>
        <pc:spChg chg="mod">
          <ac:chgData name="sanjay arya" userId="c21d22fccf2c2131" providerId="LiveId" clId="{9748294B-7E62-4A4D-811D-A5E1651EF3ED}" dt="2026-04-27T09:34:50.802" v="13424" actId="207"/>
          <ac:spMkLst>
            <pc:docMk/>
            <pc:sldMk cId="2081208474" sldId="299"/>
            <ac:spMk id="3" creationId="{19A9D0D4-C4DB-90B7-01E9-E92EDB1CB182}"/>
          </ac:spMkLst>
        </pc:spChg>
      </pc:sldChg>
      <pc:sldChg chg="modSp new mod">
        <pc:chgData name="sanjay arya" userId="c21d22fccf2c2131" providerId="LiveId" clId="{9748294B-7E62-4A4D-811D-A5E1651EF3ED}" dt="2026-04-27T09:33:05.903" v="13418" actId="207"/>
        <pc:sldMkLst>
          <pc:docMk/>
          <pc:sldMk cId="2695331836" sldId="300"/>
        </pc:sldMkLst>
        <pc:spChg chg="mod">
          <ac:chgData name="sanjay arya" userId="c21d22fccf2c2131" providerId="LiveId" clId="{9748294B-7E62-4A4D-811D-A5E1651EF3ED}" dt="2026-04-27T09:32:55.987" v="13417" actId="207"/>
          <ac:spMkLst>
            <pc:docMk/>
            <pc:sldMk cId="2695331836" sldId="300"/>
            <ac:spMk id="2" creationId="{F5CAC40F-A513-DCF3-DBD2-89BF4B43D26D}"/>
          </ac:spMkLst>
        </pc:spChg>
        <pc:spChg chg="mod">
          <ac:chgData name="sanjay arya" userId="c21d22fccf2c2131" providerId="LiveId" clId="{9748294B-7E62-4A4D-811D-A5E1651EF3ED}" dt="2026-04-27T09:33:05.903" v="13418" actId="207"/>
          <ac:spMkLst>
            <pc:docMk/>
            <pc:sldMk cId="2695331836" sldId="300"/>
            <ac:spMk id="3" creationId="{0E915792-F140-C0FA-DD91-2D60986ED99C}"/>
          </ac:spMkLst>
        </pc:spChg>
      </pc:sldChg>
      <pc:sldChg chg="modSp new del mod">
        <pc:chgData name="sanjay arya" userId="c21d22fccf2c2131" providerId="LiveId" clId="{9748294B-7E62-4A4D-811D-A5E1651EF3ED}" dt="2026-04-27T06:37:19.784" v="5916" actId="2696"/>
        <pc:sldMkLst>
          <pc:docMk/>
          <pc:sldMk cId="1823175429" sldId="301"/>
        </pc:sldMkLst>
        <pc:spChg chg="mod">
          <ac:chgData name="sanjay arya" userId="c21d22fccf2c2131" providerId="LiveId" clId="{9748294B-7E62-4A4D-811D-A5E1651EF3ED}" dt="2026-04-26T15:50:40.918" v="1592" actId="14100"/>
          <ac:spMkLst>
            <pc:docMk/>
            <pc:sldMk cId="1823175429" sldId="301"/>
            <ac:spMk id="2" creationId="{BEE8E1F5-5359-45DC-3FD2-B6EE9C1BD6FF}"/>
          </ac:spMkLst>
        </pc:spChg>
        <pc:spChg chg="mod">
          <ac:chgData name="sanjay arya" userId="c21d22fccf2c2131" providerId="LiveId" clId="{9748294B-7E62-4A4D-811D-A5E1651EF3ED}" dt="2026-04-26T15:50:46.426" v="1593" actId="14100"/>
          <ac:spMkLst>
            <pc:docMk/>
            <pc:sldMk cId="1823175429" sldId="301"/>
            <ac:spMk id="3" creationId="{2A81D2D5-9818-00CE-A462-BD53EE77592B}"/>
          </ac:spMkLst>
        </pc:spChg>
      </pc:sldChg>
      <pc:sldChg chg="modSp new mod">
        <pc:chgData name="sanjay arya" userId="c21d22fccf2c2131" providerId="LiveId" clId="{9748294B-7E62-4A4D-811D-A5E1651EF3ED}" dt="2026-04-27T06:59:23.624" v="6626" actId="20577"/>
        <pc:sldMkLst>
          <pc:docMk/>
          <pc:sldMk cId="2472799276" sldId="302"/>
        </pc:sldMkLst>
        <pc:spChg chg="mod">
          <ac:chgData name="sanjay arya" userId="c21d22fccf2c2131" providerId="LiveId" clId="{9748294B-7E62-4A4D-811D-A5E1651EF3ED}" dt="2026-04-27T06:57:48.179" v="6622" actId="207"/>
          <ac:spMkLst>
            <pc:docMk/>
            <pc:sldMk cId="2472799276" sldId="302"/>
            <ac:spMk id="2" creationId="{C1C5C35A-C1A4-7E26-59F0-0F8330128A56}"/>
          </ac:spMkLst>
        </pc:spChg>
        <pc:spChg chg="mod">
          <ac:chgData name="sanjay arya" userId="c21d22fccf2c2131" providerId="LiveId" clId="{9748294B-7E62-4A4D-811D-A5E1651EF3ED}" dt="2026-04-27T06:59:23.624" v="6626" actId="20577"/>
          <ac:spMkLst>
            <pc:docMk/>
            <pc:sldMk cId="2472799276" sldId="302"/>
            <ac:spMk id="3" creationId="{AF992A3D-44F3-7213-E878-5870BFB02212}"/>
          </ac:spMkLst>
        </pc:spChg>
      </pc:sldChg>
      <pc:sldChg chg="addSp delSp modSp new mod">
        <pc:chgData name="sanjay arya" userId="c21d22fccf2c2131" providerId="LiveId" clId="{9748294B-7E62-4A4D-811D-A5E1651EF3ED}" dt="2026-04-27T08:42:40.628" v="12396" actId="14100"/>
        <pc:sldMkLst>
          <pc:docMk/>
          <pc:sldMk cId="1960129109" sldId="303"/>
        </pc:sldMkLst>
        <pc:spChg chg="mod">
          <ac:chgData name="sanjay arya" userId="c21d22fccf2c2131" providerId="LiveId" clId="{9748294B-7E62-4A4D-811D-A5E1651EF3ED}" dt="2026-04-27T08:42:40.628" v="12396" actId="14100"/>
          <ac:spMkLst>
            <pc:docMk/>
            <pc:sldMk cId="1960129109" sldId="303"/>
            <ac:spMk id="2" creationId="{15A00E24-E642-02BB-C2F3-76E2A8B2265F}"/>
          </ac:spMkLst>
        </pc:spChg>
        <pc:spChg chg="add del mod">
          <ac:chgData name="sanjay arya" userId="c21d22fccf2c2131" providerId="LiveId" clId="{9748294B-7E62-4A4D-811D-A5E1651EF3ED}" dt="2026-04-27T08:42:05.733" v="12393"/>
          <ac:spMkLst>
            <pc:docMk/>
            <pc:sldMk cId="1960129109" sldId="303"/>
            <ac:spMk id="3" creationId="{8AAB2A44-0E25-5365-4E5A-A599B8D38E43}"/>
          </ac:spMkLst>
        </pc:spChg>
        <pc:picChg chg="add del mod ord">
          <ac:chgData name="sanjay arya" userId="c21d22fccf2c2131" providerId="LiveId" clId="{9748294B-7E62-4A4D-811D-A5E1651EF3ED}" dt="2026-04-27T08:40:24.489" v="12381" actId="22"/>
          <ac:picMkLst>
            <pc:docMk/>
            <pc:sldMk cId="1960129109" sldId="303"/>
            <ac:picMk id="5" creationId="{A97D3EFA-63F4-7B67-E3D0-B5F129CCCEF8}"/>
          </ac:picMkLst>
        </pc:picChg>
      </pc:sldChg>
      <pc:sldChg chg="addSp delSp modSp new mod modClrScheme chgLayout">
        <pc:chgData name="sanjay arya" userId="c21d22fccf2c2131" providerId="LiveId" clId="{9748294B-7E62-4A4D-811D-A5E1651EF3ED}" dt="2026-04-26T16:08:33.299" v="1649" actId="207"/>
        <pc:sldMkLst>
          <pc:docMk/>
          <pc:sldMk cId="1147967253" sldId="304"/>
        </pc:sldMkLst>
        <pc:spChg chg="del mod ord">
          <ac:chgData name="sanjay arya" userId="c21d22fccf2c2131" providerId="LiveId" clId="{9748294B-7E62-4A4D-811D-A5E1651EF3ED}" dt="2026-04-26T16:07:01.477" v="1610" actId="700"/>
          <ac:spMkLst>
            <pc:docMk/>
            <pc:sldMk cId="1147967253" sldId="304"/>
            <ac:spMk id="2" creationId="{656901B0-9552-0678-CCC6-DDDB655B8992}"/>
          </ac:spMkLst>
        </pc:spChg>
        <pc:spChg chg="mod ord">
          <ac:chgData name="sanjay arya" userId="c21d22fccf2c2131" providerId="LiveId" clId="{9748294B-7E62-4A4D-811D-A5E1651EF3ED}" dt="2026-04-26T16:07:01.477" v="1610" actId="700"/>
          <ac:spMkLst>
            <pc:docMk/>
            <pc:sldMk cId="1147967253" sldId="304"/>
            <ac:spMk id="3" creationId="{E53C1853-C3BA-2FC1-A23A-75BC88DD20A0}"/>
          </ac:spMkLst>
        </pc:spChg>
        <pc:spChg chg="add mod ord">
          <ac:chgData name="sanjay arya" userId="c21d22fccf2c2131" providerId="LiveId" clId="{9748294B-7E62-4A4D-811D-A5E1651EF3ED}" dt="2026-04-26T16:08:33.299" v="1649" actId="207"/>
          <ac:spMkLst>
            <pc:docMk/>
            <pc:sldMk cId="1147967253" sldId="304"/>
            <ac:spMk id="6" creationId="{E59010A0-2410-5891-8991-8DD5F0DD9F5F}"/>
          </ac:spMkLst>
        </pc:spChg>
        <pc:picChg chg="add del mod">
          <ac:chgData name="sanjay arya" userId="c21d22fccf2c2131" providerId="LiveId" clId="{9748294B-7E62-4A4D-811D-A5E1651EF3ED}" dt="2026-04-26T16:06:16.417" v="1605" actId="21"/>
          <ac:picMkLst>
            <pc:docMk/>
            <pc:sldMk cId="1147967253" sldId="304"/>
            <ac:picMk id="4" creationId="{7415C3AC-94B0-F1BC-F391-A377A09C4624}"/>
          </ac:picMkLst>
        </pc:picChg>
        <pc:picChg chg="add mod">
          <ac:chgData name="sanjay arya" userId="c21d22fccf2c2131" providerId="LiveId" clId="{9748294B-7E62-4A4D-811D-A5E1651EF3ED}" dt="2026-04-26T16:07:36.638" v="1616" actId="14100"/>
          <ac:picMkLst>
            <pc:docMk/>
            <pc:sldMk cId="1147967253" sldId="304"/>
            <ac:picMk id="5" creationId="{0B2B23AB-E28A-4B78-EFE1-4403B6FB12DE}"/>
          </ac:picMkLst>
        </pc:picChg>
      </pc:sldChg>
      <pc:sldChg chg="modSp new mod">
        <pc:chgData name="sanjay arya" userId="c21d22fccf2c2131" providerId="LiveId" clId="{9748294B-7E62-4A4D-811D-A5E1651EF3ED}" dt="2026-04-27T09:36:38.794" v="13433" actId="27636"/>
        <pc:sldMkLst>
          <pc:docMk/>
          <pc:sldMk cId="4023671975" sldId="305"/>
        </pc:sldMkLst>
        <pc:spChg chg="mod">
          <ac:chgData name="sanjay arya" userId="c21d22fccf2c2131" providerId="LiveId" clId="{9748294B-7E62-4A4D-811D-A5E1651EF3ED}" dt="2026-04-27T09:35:18.460" v="13427" actId="207"/>
          <ac:spMkLst>
            <pc:docMk/>
            <pc:sldMk cId="4023671975" sldId="305"/>
            <ac:spMk id="2" creationId="{723F2673-C525-45D3-B056-04C8DBE6C991}"/>
          </ac:spMkLst>
        </pc:spChg>
        <pc:spChg chg="mod">
          <ac:chgData name="sanjay arya" userId="c21d22fccf2c2131" providerId="LiveId" clId="{9748294B-7E62-4A4D-811D-A5E1651EF3ED}" dt="2026-04-27T09:36:38.794" v="13433" actId="27636"/>
          <ac:spMkLst>
            <pc:docMk/>
            <pc:sldMk cId="4023671975" sldId="305"/>
            <ac:spMk id="3" creationId="{A66851CE-2190-1B74-BA56-40177C6AC054}"/>
          </ac:spMkLst>
        </pc:spChg>
      </pc:sldChg>
      <pc:sldChg chg="addSp delSp modSp new mod">
        <pc:chgData name="sanjay arya" userId="c21d22fccf2c2131" providerId="LiveId" clId="{9748294B-7E62-4A4D-811D-A5E1651EF3ED}" dt="2026-04-27T05:51:10.709" v="2760" actId="14100"/>
        <pc:sldMkLst>
          <pc:docMk/>
          <pc:sldMk cId="67666618" sldId="306"/>
        </pc:sldMkLst>
        <pc:spChg chg="mod">
          <ac:chgData name="sanjay arya" userId="c21d22fccf2c2131" providerId="LiveId" clId="{9748294B-7E62-4A4D-811D-A5E1651EF3ED}" dt="2026-04-27T05:49:40.147" v="2753" actId="27636"/>
          <ac:spMkLst>
            <pc:docMk/>
            <pc:sldMk cId="67666618" sldId="306"/>
            <ac:spMk id="2" creationId="{9F76C0CB-7761-F28A-C926-12FB24343158}"/>
          </ac:spMkLst>
        </pc:spChg>
        <pc:spChg chg="del mod">
          <ac:chgData name="sanjay arya" userId="c21d22fccf2c2131" providerId="LiveId" clId="{9748294B-7E62-4A4D-811D-A5E1651EF3ED}" dt="2026-04-27T05:50:54.049" v="2758" actId="931"/>
          <ac:spMkLst>
            <pc:docMk/>
            <pc:sldMk cId="67666618" sldId="306"/>
            <ac:spMk id="3" creationId="{030773B9-F1D8-58ED-9F67-326234F5163B}"/>
          </ac:spMkLst>
        </pc:spChg>
        <pc:picChg chg="add mod ord">
          <ac:chgData name="sanjay arya" userId="c21d22fccf2c2131" providerId="LiveId" clId="{9748294B-7E62-4A4D-811D-A5E1651EF3ED}" dt="2026-04-27T05:51:10.709" v="2760" actId="14100"/>
          <ac:picMkLst>
            <pc:docMk/>
            <pc:sldMk cId="67666618" sldId="306"/>
            <ac:picMk id="5" creationId="{D265179E-6443-3AC9-F1A2-9C249F9761B0}"/>
          </ac:picMkLst>
        </pc:picChg>
      </pc:sldChg>
      <pc:sldChg chg="modSp new del mod">
        <pc:chgData name="sanjay arya" userId="c21d22fccf2c2131" providerId="LiveId" clId="{9748294B-7E62-4A4D-811D-A5E1651EF3ED}" dt="2026-04-27T07:13:50.170" v="7465" actId="2696"/>
        <pc:sldMkLst>
          <pc:docMk/>
          <pc:sldMk cId="1513353427" sldId="307"/>
        </pc:sldMkLst>
        <pc:spChg chg="mod">
          <ac:chgData name="sanjay arya" userId="c21d22fccf2c2131" providerId="LiveId" clId="{9748294B-7E62-4A4D-811D-A5E1651EF3ED}" dt="2026-04-27T07:13:16.865" v="7464" actId="27636"/>
          <ac:spMkLst>
            <pc:docMk/>
            <pc:sldMk cId="1513353427" sldId="307"/>
            <ac:spMk id="2" creationId="{F982E759-7E3B-2A36-0F05-D710E49D07CE}"/>
          </ac:spMkLst>
        </pc:spChg>
      </pc:sldChg>
      <pc:sldChg chg="modSp new mod">
        <pc:chgData name="sanjay arya" userId="c21d22fccf2c2131" providerId="LiveId" clId="{9748294B-7E62-4A4D-811D-A5E1651EF3ED}" dt="2026-04-27T07:33:58.919" v="8527" actId="207"/>
        <pc:sldMkLst>
          <pc:docMk/>
          <pc:sldMk cId="2833128466" sldId="307"/>
        </pc:sldMkLst>
        <pc:spChg chg="mod">
          <ac:chgData name="sanjay arya" userId="c21d22fccf2c2131" providerId="LiveId" clId="{9748294B-7E62-4A4D-811D-A5E1651EF3ED}" dt="2026-04-27T07:33:02.137" v="8524" actId="207"/>
          <ac:spMkLst>
            <pc:docMk/>
            <pc:sldMk cId="2833128466" sldId="307"/>
            <ac:spMk id="2" creationId="{7671C74D-6644-C07D-A57E-6DB234A192EA}"/>
          </ac:spMkLst>
        </pc:spChg>
        <pc:spChg chg="mod">
          <ac:chgData name="sanjay arya" userId="c21d22fccf2c2131" providerId="LiveId" clId="{9748294B-7E62-4A4D-811D-A5E1651EF3ED}" dt="2026-04-27T07:33:58.919" v="8527" actId="207"/>
          <ac:spMkLst>
            <pc:docMk/>
            <pc:sldMk cId="2833128466" sldId="307"/>
            <ac:spMk id="3" creationId="{D85A3152-5848-5496-58BA-6D526A50F19A}"/>
          </ac:spMkLst>
        </pc:spChg>
      </pc:sldChg>
      <pc:sldChg chg="addSp delSp modSp new mod">
        <pc:chgData name="sanjay arya" userId="c21d22fccf2c2131" providerId="LiveId" clId="{9748294B-7E62-4A4D-811D-A5E1651EF3ED}" dt="2026-04-27T08:33:13.610" v="11642" actId="14861"/>
        <pc:sldMkLst>
          <pc:docMk/>
          <pc:sldMk cId="524610947" sldId="308"/>
        </pc:sldMkLst>
        <pc:spChg chg="mod">
          <ac:chgData name="sanjay arya" userId="c21d22fccf2c2131" providerId="LiveId" clId="{9748294B-7E62-4A4D-811D-A5E1651EF3ED}" dt="2026-04-27T08:32:21.585" v="11635" actId="208"/>
          <ac:spMkLst>
            <pc:docMk/>
            <pc:sldMk cId="524610947" sldId="308"/>
            <ac:spMk id="2" creationId="{E61CAD85-A86E-0430-2647-8BD61FC87254}"/>
          </ac:spMkLst>
        </pc:spChg>
        <pc:spChg chg="del">
          <ac:chgData name="sanjay arya" userId="c21d22fccf2c2131" providerId="LiveId" clId="{9748294B-7E62-4A4D-811D-A5E1651EF3ED}" dt="2026-04-27T08:08:58.571" v="11530"/>
          <ac:spMkLst>
            <pc:docMk/>
            <pc:sldMk cId="524610947" sldId="308"/>
            <ac:spMk id="3" creationId="{EAF578E9-A055-96D2-92A3-F570BFEEAB9B}"/>
          </ac:spMkLst>
        </pc:spChg>
        <pc:picChg chg="add mod">
          <ac:chgData name="sanjay arya" userId="c21d22fccf2c2131" providerId="LiveId" clId="{9748294B-7E62-4A4D-811D-A5E1651EF3ED}" dt="2026-04-27T08:33:13.610" v="11642" actId="14861"/>
          <ac:picMkLst>
            <pc:docMk/>
            <pc:sldMk cId="524610947" sldId="308"/>
            <ac:picMk id="4" creationId="{34006904-D43F-1D0E-C974-129255265DEB}"/>
          </ac:picMkLst>
        </pc:picChg>
      </pc:sldChg>
      <pc:sldChg chg="addSp delSp modSp new mod">
        <pc:chgData name="sanjay arya" userId="c21d22fccf2c2131" providerId="LiveId" clId="{9748294B-7E62-4A4D-811D-A5E1651EF3ED}" dt="2026-04-27T08:47:09.099" v="12444" actId="207"/>
        <pc:sldMkLst>
          <pc:docMk/>
          <pc:sldMk cId="1185561516" sldId="309"/>
        </pc:sldMkLst>
        <pc:spChg chg="mod">
          <ac:chgData name="sanjay arya" userId="c21d22fccf2c2131" providerId="LiveId" clId="{9748294B-7E62-4A4D-811D-A5E1651EF3ED}" dt="2026-04-27T08:47:09.099" v="12444" actId="207"/>
          <ac:spMkLst>
            <pc:docMk/>
            <pc:sldMk cId="1185561516" sldId="309"/>
            <ac:spMk id="2" creationId="{57617CE4-2030-68A6-E33C-5D7BBFF31E3A}"/>
          </ac:spMkLst>
        </pc:spChg>
        <pc:spChg chg="mod">
          <ac:chgData name="sanjay arya" userId="c21d22fccf2c2131" providerId="LiveId" clId="{9748294B-7E62-4A4D-811D-A5E1651EF3ED}" dt="2026-04-27T08:46:43.371" v="12441" actId="14100"/>
          <ac:spMkLst>
            <pc:docMk/>
            <pc:sldMk cId="1185561516" sldId="309"/>
            <ac:spMk id="3" creationId="{D6A2BF1C-A9ED-2089-912C-6452581A1C22}"/>
          </ac:spMkLst>
        </pc:spChg>
        <pc:spChg chg="add del">
          <ac:chgData name="sanjay arya" userId="c21d22fccf2c2131" providerId="LiveId" clId="{9748294B-7E62-4A4D-811D-A5E1651EF3ED}" dt="2026-04-27T08:45:27.835" v="12433" actId="22"/>
          <ac:spMkLst>
            <pc:docMk/>
            <pc:sldMk cId="1185561516" sldId="309"/>
            <ac:spMk id="5" creationId="{6333588C-AB02-7F6D-C9AE-DDEA2682AD28}"/>
          </ac:spMkLst>
        </pc:spChg>
        <pc:picChg chg="add mod">
          <ac:chgData name="sanjay arya" userId="c21d22fccf2c2131" providerId="LiveId" clId="{9748294B-7E62-4A4D-811D-A5E1651EF3ED}" dt="2026-04-27T08:46:08.826" v="12438" actId="14100"/>
          <ac:picMkLst>
            <pc:docMk/>
            <pc:sldMk cId="1185561516" sldId="309"/>
            <ac:picMk id="7" creationId="{42DB78A3-C252-6D55-D6D5-DAC5C4A8D411}"/>
          </ac:picMkLst>
        </pc:picChg>
      </pc:sldChg>
      <pc:sldChg chg="new del">
        <pc:chgData name="sanjay arya" userId="c21d22fccf2c2131" providerId="LiveId" clId="{9748294B-7E62-4A4D-811D-A5E1651EF3ED}" dt="2026-04-27T08:35:02.764" v="11686" actId="47"/>
        <pc:sldMkLst>
          <pc:docMk/>
          <pc:sldMk cId="1485549665" sldId="309"/>
        </pc:sldMkLst>
      </pc:sldChg>
      <pc:sldChg chg="modSp new mod">
        <pc:chgData name="sanjay arya" userId="c21d22fccf2c2131" providerId="LiveId" clId="{9748294B-7E62-4A4D-811D-A5E1651EF3ED}" dt="2026-04-27T09:07:36.144" v="12592" actId="207"/>
        <pc:sldMkLst>
          <pc:docMk/>
          <pc:sldMk cId="1939342498" sldId="310"/>
        </pc:sldMkLst>
        <pc:spChg chg="mod">
          <ac:chgData name="sanjay arya" userId="c21d22fccf2c2131" providerId="LiveId" clId="{9748294B-7E62-4A4D-811D-A5E1651EF3ED}" dt="2026-04-27T09:05:38.921" v="12496" actId="207"/>
          <ac:spMkLst>
            <pc:docMk/>
            <pc:sldMk cId="1939342498" sldId="310"/>
            <ac:spMk id="2" creationId="{521C4F57-5E32-5C5E-1C32-8DE618AFBACD}"/>
          </ac:spMkLst>
        </pc:spChg>
        <pc:spChg chg="mod">
          <ac:chgData name="sanjay arya" userId="c21d22fccf2c2131" providerId="LiveId" clId="{9748294B-7E62-4A4D-811D-A5E1651EF3ED}" dt="2026-04-27T09:07:36.144" v="12592" actId="207"/>
          <ac:spMkLst>
            <pc:docMk/>
            <pc:sldMk cId="1939342498" sldId="310"/>
            <ac:spMk id="3" creationId="{7FFE9AD1-590D-FA69-F3F8-5BB4937E5139}"/>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3" dt="2025-03-21T14:54:22.585" idx="1">
    <p:pos x="10" y="10"/>
    <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4/26/2026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4/26/2026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DF61EA0F-A667-4B49-8422-0062BC55E249}" type="slidenum">
              <a:rPr lang="en-US" smtClean="0"/>
              <a:t>25</a:t>
            </a:fld>
            <a:endParaRPr lang="en-US" dirty="0"/>
          </a:p>
        </p:txBody>
      </p:sp>
    </p:spTree>
    <p:extLst>
      <p:ext uri="{BB962C8B-B14F-4D97-AF65-F5344CB8AC3E}">
        <p14:creationId xmlns:p14="http://schemas.microsoft.com/office/powerpoint/2010/main" val="2591576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30</a:t>
            </a:fld>
            <a:endParaRPr lang="en-US" dirty="0"/>
          </a:p>
        </p:txBody>
      </p:sp>
    </p:spTree>
    <p:extLst>
      <p:ext uri="{BB962C8B-B14F-4D97-AF65-F5344CB8AC3E}">
        <p14:creationId xmlns:p14="http://schemas.microsoft.com/office/powerpoint/2010/main" val="3421780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4/26/2026</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4/26/2026</a:t>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64324"/>
            <a:ext cx="10515600" cy="2387600"/>
          </a:xfrm>
          <a:blipFill>
            <a:blip r:embed="rId3"/>
            <a:tile tx="0" ty="0" sx="100000" sy="100000" flip="none" algn="tl"/>
          </a:blipFill>
        </p:spPr>
        <p:txBody>
          <a:bodyPr anchor="ctr" anchorCtr="0">
            <a:normAutofit/>
          </a:bodyPr>
          <a:lstStyle/>
          <a:p>
            <a:r>
              <a:rPr lang="en-US" sz="3600" b="1" dirty="0"/>
              <a:t>Demand and Supply - Rare Earth Metals and Magnets in India</a:t>
            </a:r>
            <a:endParaRPr lang="en-US" sz="4800" b="1" dirty="0">
              <a:solidFill>
                <a:schemeClr val="bg1"/>
              </a:solidFill>
            </a:endParaRPr>
          </a:p>
        </p:txBody>
      </p:sp>
      <p:sp>
        <p:nvSpPr>
          <p:cNvPr id="3" name="Subtitle 2"/>
          <p:cNvSpPr>
            <a:spLocks noGrp="1"/>
          </p:cNvSpPr>
          <p:nvPr>
            <p:ph type="subTitle" idx="4294967295"/>
          </p:nvPr>
        </p:nvSpPr>
        <p:spPr>
          <a:xfrm>
            <a:off x="855620" y="2933105"/>
            <a:ext cx="9582736" cy="2543021"/>
          </a:xfrm>
        </p:spPr>
        <p:txBody>
          <a:bodyPr>
            <a:noAutofit/>
          </a:bodyPr>
          <a:lstStyle/>
          <a:p>
            <a:pPr marL="0" indent="0">
              <a:buNone/>
            </a:pPr>
            <a:r>
              <a:rPr lang="en-US" sz="2400" dirty="0">
                <a:latin typeface="+mj-lt"/>
              </a:rPr>
              <a:t>An overview</a:t>
            </a:r>
          </a:p>
          <a:p>
            <a:pPr marL="0" indent="0">
              <a:buNone/>
            </a:pPr>
            <a:r>
              <a:rPr lang="en-US" sz="2400" dirty="0">
                <a:solidFill>
                  <a:schemeClr val="bg1"/>
                </a:solidFill>
                <a:latin typeface="+mj-lt"/>
              </a:rPr>
              <a:t>Date: 16</a:t>
            </a:r>
            <a:r>
              <a:rPr lang="en-US" sz="2400" baseline="30000" dirty="0">
                <a:solidFill>
                  <a:schemeClr val="bg1"/>
                </a:solidFill>
                <a:latin typeface="+mj-lt"/>
              </a:rPr>
              <a:t>th</a:t>
            </a:r>
            <a:r>
              <a:rPr lang="en-US" sz="2400" dirty="0">
                <a:solidFill>
                  <a:schemeClr val="bg1"/>
                </a:solidFill>
                <a:latin typeface="+mj-lt"/>
              </a:rPr>
              <a:t> May 2026</a:t>
            </a:r>
          </a:p>
          <a:p>
            <a:pPr marL="0" indent="0">
              <a:buNone/>
            </a:pPr>
            <a:r>
              <a:rPr lang="en-US" sz="2400" dirty="0">
                <a:solidFill>
                  <a:schemeClr val="bg1"/>
                </a:solidFill>
                <a:latin typeface="+mj-lt"/>
              </a:rPr>
              <a:t>By Sanjay Arya</a:t>
            </a:r>
          </a:p>
        </p:txBody>
      </p:sp>
      <p:pic>
        <p:nvPicPr>
          <p:cNvPr id="4" name="Picture 3" descr="PowerPoint program icon"/>
          <p:cNvPicPr>
            <a:picLocks noChangeAspect="1"/>
          </p:cNvPicPr>
          <p:nvPr/>
        </p:nvPicPr>
        <p:blipFill>
          <a:blip r:embed="rId4"/>
          <a:srcRect/>
          <a:stretch/>
        </p:blipFill>
        <p:spPr bwMode="invGray">
          <a:xfrm>
            <a:off x="670216" y="5193062"/>
            <a:ext cx="822960" cy="822960"/>
          </a:xfrm>
          <a:prstGeom prst="rect">
            <a:avLst/>
          </a:prstGeom>
        </p:spPr>
      </p:pic>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D14F2-1134-3AD4-18D8-CAA8E76E3796}"/>
              </a:ext>
            </a:extLst>
          </p:cNvPr>
          <p:cNvSpPr>
            <a:spLocks noGrp="1"/>
          </p:cNvSpPr>
          <p:nvPr>
            <p:ph type="title"/>
          </p:nvPr>
        </p:nvSpPr>
        <p:spPr>
          <a:xfrm>
            <a:off x="248786" y="-184666"/>
            <a:ext cx="11943214" cy="3338831"/>
          </a:xfrm>
          <a:blipFill>
            <a:blip r:embed="rId2"/>
            <a:tile tx="0" ty="0" sx="100000" sy="100000" flip="none" algn="tl"/>
          </a:blipFill>
        </p:spPr>
        <p:txBody>
          <a:bodyPr>
            <a:normAutofit fontScale="90000"/>
          </a:bodyPr>
          <a:lstStyle/>
          <a:p>
            <a:br>
              <a:rPr lang="en-US" b="1" dirty="0">
                <a:solidFill>
                  <a:schemeClr val="accent1">
                    <a:lumMod val="50000"/>
                  </a:schemeClr>
                </a:solidFill>
              </a:rPr>
            </a:br>
            <a:br>
              <a:rPr lang="en-US" b="1" dirty="0">
                <a:solidFill>
                  <a:schemeClr val="accent1">
                    <a:lumMod val="50000"/>
                  </a:schemeClr>
                </a:solidFill>
              </a:rPr>
            </a:br>
            <a:br>
              <a:rPr lang="en-US" b="1" dirty="0">
                <a:solidFill>
                  <a:schemeClr val="accent1">
                    <a:lumMod val="50000"/>
                  </a:schemeClr>
                </a:solidFill>
              </a:rPr>
            </a:br>
            <a:r>
              <a:rPr lang="en-US" b="1" dirty="0">
                <a:solidFill>
                  <a:schemeClr val="accent1">
                    <a:lumMod val="50000"/>
                  </a:schemeClr>
                </a:solidFill>
              </a:rPr>
              <a:t>  </a:t>
            </a:r>
            <a:r>
              <a:rPr lang="en-US" sz="3100" b="1" dirty="0">
                <a:solidFill>
                  <a:schemeClr val="accent1">
                    <a:lumMod val="50000"/>
                  </a:schemeClr>
                </a:solidFill>
              </a:rPr>
              <a:t>Introduction: Definition of Rare Earth Metals</a:t>
            </a:r>
            <a:br>
              <a:rPr lang="en-US" dirty="0"/>
            </a:br>
            <a:r>
              <a:rPr lang="en-US" dirty="0"/>
              <a:t>Rare earth metals, also known as rare earth elements (REEs), are a group of 17 chemically similar metallic elements found in the f-block of the periodic table. This group includes the 15 lanthanides (lanthanum to lutetium) along with scandium and yttrium. Though available in abundance in the Earth's crust; their extraction and processing are complex and costly, hence the word “Rare”.</a:t>
            </a:r>
            <a:br>
              <a:rPr lang="en-US" dirty="0"/>
            </a:br>
            <a:endParaRPr lang="en-IN" dirty="0">
              <a:solidFill>
                <a:schemeClr val="accent3">
                  <a:lumMod val="75000"/>
                </a:schemeClr>
              </a:solidFill>
            </a:endParaRPr>
          </a:p>
        </p:txBody>
      </p:sp>
      <p:sp>
        <p:nvSpPr>
          <p:cNvPr id="3" name="Content Placeholder 2">
            <a:extLst>
              <a:ext uri="{FF2B5EF4-FFF2-40B4-BE49-F238E27FC236}">
                <a16:creationId xmlns:a16="http://schemas.microsoft.com/office/drawing/2014/main" id="{10F61573-7405-B600-4602-E7D729698359}"/>
              </a:ext>
            </a:extLst>
          </p:cNvPr>
          <p:cNvSpPr>
            <a:spLocks noGrp="1"/>
          </p:cNvSpPr>
          <p:nvPr>
            <p:ph sz="quarter" idx="10"/>
          </p:nvPr>
        </p:nvSpPr>
        <p:spPr>
          <a:xfrm>
            <a:off x="248786" y="3051424"/>
            <a:ext cx="11943214" cy="3806575"/>
          </a:xfrm>
          <a:pattFill prst="pct30">
            <a:fgClr>
              <a:schemeClr val="accent1"/>
            </a:fgClr>
            <a:bgClr>
              <a:schemeClr val="bg1"/>
            </a:bgClr>
          </a:pattFill>
        </p:spPr>
        <p:txBody>
          <a:bodyPr>
            <a:normAutofit/>
          </a:bodyPr>
          <a:lstStyle/>
          <a:p>
            <a:r>
              <a:rPr lang="en-US" sz="2800" b="1" dirty="0">
                <a:solidFill>
                  <a:schemeClr val="accent1">
                    <a:lumMod val="50000"/>
                  </a:schemeClr>
                </a:solidFill>
              </a:rPr>
              <a:t>Usage and Significance  </a:t>
            </a:r>
          </a:p>
          <a:p>
            <a:pPr marL="457200" indent="-457200">
              <a:buFont typeface="+mj-lt"/>
              <a:buAutoNum type="arabicPeriod"/>
            </a:pPr>
            <a:r>
              <a:rPr lang="en-US" sz="2000" b="1" dirty="0">
                <a:solidFill>
                  <a:schemeClr val="accent1">
                    <a:lumMod val="50000"/>
                  </a:schemeClr>
                </a:solidFill>
              </a:rPr>
              <a:t>Electronics, smartphones, tablets, screens and batteries</a:t>
            </a:r>
          </a:p>
          <a:p>
            <a:pPr marL="457200" indent="-457200">
              <a:buFont typeface="+mj-lt"/>
              <a:buAutoNum type="arabicPeriod"/>
            </a:pPr>
            <a:r>
              <a:rPr lang="en-US" sz="2000" b="1" dirty="0" err="1">
                <a:solidFill>
                  <a:schemeClr val="accent1">
                    <a:lumMod val="50000"/>
                  </a:schemeClr>
                </a:solidFill>
              </a:rPr>
              <a:t>Defence</a:t>
            </a:r>
            <a:r>
              <a:rPr lang="en-US" sz="2000" b="1" dirty="0">
                <a:solidFill>
                  <a:schemeClr val="accent1">
                    <a:lumMod val="50000"/>
                  </a:schemeClr>
                </a:solidFill>
              </a:rPr>
              <a:t> and Aerospace, military systems and weapons and advanced communication</a:t>
            </a:r>
          </a:p>
          <a:p>
            <a:pPr marL="457200" indent="-457200">
              <a:buFont typeface="+mj-lt"/>
              <a:buAutoNum type="arabicPeriod"/>
            </a:pPr>
            <a:r>
              <a:rPr lang="en-US" sz="2000" b="1" dirty="0">
                <a:solidFill>
                  <a:schemeClr val="accent1">
                    <a:lumMod val="50000"/>
                  </a:schemeClr>
                </a:solidFill>
              </a:rPr>
              <a:t>High performance magnets </a:t>
            </a:r>
          </a:p>
          <a:p>
            <a:pPr marL="457200" indent="-457200">
              <a:buFont typeface="+mj-lt"/>
              <a:buAutoNum type="arabicPeriod"/>
            </a:pPr>
            <a:r>
              <a:rPr lang="en-US" sz="2000" b="1" dirty="0">
                <a:solidFill>
                  <a:schemeClr val="accent1">
                    <a:lumMod val="50000"/>
                  </a:schemeClr>
                </a:solidFill>
              </a:rPr>
              <a:t>Catalysts and lighting</a:t>
            </a:r>
            <a:endParaRPr lang="en-IN" sz="2000" dirty="0"/>
          </a:p>
        </p:txBody>
      </p:sp>
      <p:sp>
        <p:nvSpPr>
          <p:cNvPr id="5" name="Rectangle 2">
            <a:extLst>
              <a:ext uri="{FF2B5EF4-FFF2-40B4-BE49-F238E27FC236}">
                <a16:creationId xmlns:a16="http://schemas.microsoft.com/office/drawing/2014/main" id="{834249D4-DE81-C26A-3B8A-9C592CB41099}"/>
              </a:ext>
            </a:extLst>
          </p:cNvPr>
          <p:cNvSpPr>
            <a:spLocks noChangeArrowheads="1"/>
          </p:cNvSpPr>
          <p:nvPr/>
        </p:nvSpPr>
        <p:spPr bwMode="auto">
          <a:xfrm>
            <a:off x="0" y="-184666"/>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4018776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9010A0-2410-5891-8991-8DD5F0DD9F5F}"/>
              </a:ext>
            </a:extLst>
          </p:cNvPr>
          <p:cNvSpPr>
            <a:spLocks noGrp="1"/>
          </p:cNvSpPr>
          <p:nvPr>
            <p:ph type="title"/>
          </p:nvPr>
        </p:nvSpPr>
        <p:spPr/>
        <p:txBody>
          <a:bodyPr/>
          <a:lstStyle/>
          <a:p>
            <a:r>
              <a:rPr lang="en-IN" b="1" dirty="0">
                <a:solidFill>
                  <a:schemeClr val="accent4">
                    <a:lumMod val="40000"/>
                    <a:lumOff val="60000"/>
                  </a:schemeClr>
                </a:solidFill>
              </a:rPr>
              <a:t>World Reserves for Rare Earth</a:t>
            </a:r>
          </a:p>
        </p:txBody>
      </p:sp>
      <p:sp>
        <p:nvSpPr>
          <p:cNvPr id="3" name="Content Placeholder 2">
            <a:extLst>
              <a:ext uri="{FF2B5EF4-FFF2-40B4-BE49-F238E27FC236}">
                <a16:creationId xmlns:a16="http://schemas.microsoft.com/office/drawing/2014/main" id="{E53C1853-C3BA-2FC1-A23A-75BC88DD20A0}"/>
              </a:ext>
            </a:extLst>
          </p:cNvPr>
          <p:cNvSpPr>
            <a:spLocks noGrp="1"/>
          </p:cNvSpPr>
          <p:nvPr>
            <p:ph sz="quarter" idx="4294967295"/>
          </p:nvPr>
        </p:nvSpPr>
        <p:spPr>
          <a:xfrm>
            <a:off x="844550" y="1458913"/>
            <a:ext cx="11347450" cy="5078412"/>
          </a:xfrm>
        </p:spPr>
        <p:txBody>
          <a:bodyPr/>
          <a:lstStyle/>
          <a:p>
            <a:endParaRPr lang="en-IN" dirty="0"/>
          </a:p>
          <a:p>
            <a:endParaRPr lang="en-IN" dirty="0"/>
          </a:p>
          <a:p>
            <a:endParaRPr lang="en-IN" dirty="0"/>
          </a:p>
          <a:p>
            <a:endParaRPr lang="en-IN" dirty="0"/>
          </a:p>
        </p:txBody>
      </p:sp>
      <p:pic>
        <p:nvPicPr>
          <p:cNvPr id="5" name="Picture 4" descr="Rare Earth Elements Reserves">
            <a:extLst>
              <a:ext uri="{FF2B5EF4-FFF2-40B4-BE49-F238E27FC236}">
                <a16:creationId xmlns:a16="http://schemas.microsoft.com/office/drawing/2014/main" id="{0B2B23AB-E28A-4B78-EFE1-4403B6FB12DE}"/>
              </a:ext>
            </a:extLst>
          </p:cNvPr>
          <p:cNvPicPr>
            <a:picLocks noChangeAspect="1"/>
          </p:cNvPicPr>
          <p:nvPr/>
        </p:nvPicPr>
        <p:blipFill rotWithShape="1">
          <a:blip r:embed="rId2">
            <a:extLst>
              <a:ext uri="{28A0092B-C50C-407E-A947-70E740481C1C}">
                <a14:useLocalDpi xmlns:a14="http://schemas.microsoft.com/office/drawing/2010/main" val="0"/>
              </a:ext>
            </a:extLst>
          </a:blip>
          <a:srcRect l="2053" t="19512" r="1389" b="8599"/>
          <a:stretch>
            <a:fillRect/>
          </a:stretch>
        </p:blipFill>
        <p:spPr bwMode="auto">
          <a:xfrm>
            <a:off x="29661" y="1088136"/>
            <a:ext cx="11980829" cy="57698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47967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18205-1529-FA85-4B47-3F920E995EC8}"/>
              </a:ext>
            </a:extLst>
          </p:cNvPr>
          <p:cNvSpPr>
            <a:spLocks noGrp="1"/>
          </p:cNvSpPr>
          <p:nvPr>
            <p:ph type="title"/>
          </p:nvPr>
        </p:nvSpPr>
        <p:spPr>
          <a:xfrm>
            <a:off x="521207" y="448056"/>
            <a:ext cx="10960842" cy="738610"/>
          </a:xfrm>
          <a:blipFill>
            <a:blip r:embed="rId2"/>
            <a:tile tx="0" ty="0" sx="100000" sy="100000" flip="none" algn="tl"/>
          </a:blipFill>
        </p:spPr>
        <p:txBody>
          <a:bodyPr>
            <a:normAutofit fontScale="90000"/>
          </a:bodyPr>
          <a:lstStyle/>
          <a:p>
            <a:r>
              <a:rPr lang="en-IN" b="1" dirty="0">
                <a:solidFill>
                  <a:schemeClr val="accent1">
                    <a:lumMod val="50000"/>
                  </a:schemeClr>
                </a:solidFill>
              </a:rPr>
              <a:t>Global Overview</a:t>
            </a:r>
            <a:br>
              <a:rPr lang="en-IN" b="1" dirty="0"/>
            </a:br>
            <a:endParaRPr lang="en-IN" dirty="0"/>
          </a:p>
        </p:txBody>
      </p:sp>
      <p:sp>
        <p:nvSpPr>
          <p:cNvPr id="3" name="Content Placeholder 2">
            <a:extLst>
              <a:ext uri="{FF2B5EF4-FFF2-40B4-BE49-F238E27FC236}">
                <a16:creationId xmlns:a16="http://schemas.microsoft.com/office/drawing/2014/main" id="{9E5BAD1B-678F-9261-12F6-2F55B98DC1FB}"/>
              </a:ext>
            </a:extLst>
          </p:cNvPr>
          <p:cNvSpPr>
            <a:spLocks noGrp="1"/>
          </p:cNvSpPr>
          <p:nvPr>
            <p:ph sz="quarter" idx="10"/>
          </p:nvPr>
        </p:nvSpPr>
        <p:spPr>
          <a:xfrm>
            <a:off x="539496" y="904126"/>
            <a:ext cx="10960842" cy="57946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fontScale="85000" lnSpcReduction="10000"/>
          </a:bodyPr>
          <a:lstStyle/>
          <a:p>
            <a:pPr>
              <a:buFont typeface="Arial" panose="020B0604020202020204" pitchFamily="34" charset="0"/>
              <a:buChar char="•"/>
            </a:pPr>
            <a:r>
              <a:rPr lang="en-IN" sz="2000" b="1" dirty="0"/>
              <a:t>The Global Rare Earths Metal Market is valued at USD6-14.0 Billion in year 2024-25, and is projected to grow significantly to over USD30 billion in year 2034-36, driven by demand for electric vehicles, wind turbines and electronics.</a:t>
            </a:r>
          </a:p>
          <a:p>
            <a:pPr>
              <a:buFont typeface="Arial" panose="020B0604020202020204" pitchFamily="34" charset="0"/>
              <a:buChar char="•"/>
            </a:pPr>
            <a:r>
              <a:rPr lang="en-IN" sz="2000" b="1" dirty="0"/>
              <a:t>Major producers of Rare Earths Metals are China, USA, Vietnam, Australia, Myanmar. Small producing countries include India, Brazil, Madagascar etc.</a:t>
            </a:r>
          </a:p>
          <a:p>
            <a:pPr>
              <a:buFont typeface="Arial" panose="020B0604020202020204" pitchFamily="34" charset="0"/>
              <a:buChar char="•"/>
            </a:pPr>
            <a:r>
              <a:rPr lang="en-US" sz="2000" b="1" dirty="0"/>
              <a:t>Asia Pacific dominated the rare earth elements market with an 86.70% share in 2025, driven by strong demand from the electronics, automotive, and construction sectors, particularly in China and India.</a:t>
            </a:r>
          </a:p>
          <a:p>
            <a:pPr>
              <a:buFont typeface="Arial" panose="020B0604020202020204" pitchFamily="34" charset="0"/>
              <a:buChar char="•"/>
            </a:pPr>
            <a:r>
              <a:rPr lang="en-US" sz="2000" b="1" dirty="0"/>
              <a:t>By type, Neodymium is expected to retain the largest market share in 2026, supported by rising demand from hybrid and electric vehicle manufacturers for permanent magnet applications.</a:t>
            </a:r>
            <a:endParaRPr lang="en-IN" sz="2000" b="1" dirty="0"/>
          </a:p>
          <a:p>
            <a:pPr>
              <a:buFont typeface="Arial" panose="020B0604020202020204" pitchFamily="34" charset="0"/>
              <a:buChar char="•"/>
            </a:pPr>
            <a:r>
              <a:rPr lang="en-IN" sz="2000" b="1" dirty="0"/>
              <a:t>Current distribution</a:t>
            </a:r>
          </a:p>
          <a:p>
            <a:r>
              <a:rPr lang="en-IN" sz="2000" b="1" dirty="0"/>
              <a:t>Industry wise:</a:t>
            </a:r>
          </a:p>
          <a:p>
            <a:endParaRPr lang="en-IN" dirty="0"/>
          </a:p>
        </p:txBody>
      </p:sp>
    </p:spTree>
    <p:extLst>
      <p:ext uri="{BB962C8B-B14F-4D97-AF65-F5344CB8AC3E}">
        <p14:creationId xmlns:p14="http://schemas.microsoft.com/office/powerpoint/2010/main" val="4280427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6C0CB-7761-F28A-C926-12FB24343158}"/>
              </a:ext>
            </a:extLst>
          </p:cNvPr>
          <p:cNvSpPr>
            <a:spLocks noGrp="1"/>
          </p:cNvSpPr>
          <p:nvPr>
            <p:ph type="title"/>
          </p:nvPr>
        </p:nvSpPr>
        <p:spPr/>
        <p:txBody>
          <a:bodyPr>
            <a:normAutofit/>
          </a:bodyPr>
          <a:lstStyle/>
          <a:p>
            <a:r>
              <a:rPr lang="en-IN" dirty="0"/>
              <a:t>Current distribution:</a:t>
            </a:r>
          </a:p>
        </p:txBody>
      </p:sp>
      <p:pic>
        <p:nvPicPr>
          <p:cNvPr id="5" name="Content Placeholder 4">
            <a:extLst>
              <a:ext uri="{FF2B5EF4-FFF2-40B4-BE49-F238E27FC236}">
                <a16:creationId xmlns:a16="http://schemas.microsoft.com/office/drawing/2014/main" id="{D265179E-6443-3AC9-F1A2-9C249F9761B0}"/>
              </a:ext>
            </a:extLst>
          </p:cNvPr>
          <p:cNvPicPr>
            <a:picLocks noGrp="1" noChangeAspect="1"/>
          </p:cNvPicPr>
          <p:nvPr>
            <p:ph sz="quarter" idx="10"/>
          </p:nvPr>
        </p:nvPicPr>
        <p:blipFill>
          <a:blip r:embed="rId2"/>
          <a:stretch>
            <a:fillRect/>
          </a:stretch>
        </p:blipFill>
        <p:spPr>
          <a:xfrm>
            <a:off x="521207" y="1304206"/>
            <a:ext cx="11160510" cy="4941020"/>
          </a:xfrm>
          <a:prstGeom prst="rect">
            <a:avLst/>
          </a:prstGeom>
        </p:spPr>
      </p:pic>
    </p:spTree>
    <p:extLst>
      <p:ext uri="{BB962C8B-B14F-4D97-AF65-F5344CB8AC3E}">
        <p14:creationId xmlns:p14="http://schemas.microsoft.com/office/powerpoint/2010/main" val="67666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54DF5-8E36-55C1-1DFA-1DE50DD1A545}"/>
              </a:ext>
            </a:extLst>
          </p:cNvPr>
          <p:cNvSpPr>
            <a:spLocks noGrp="1"/>
          </p:cNvSpPr>
          <p:nvPr>
            <p:ph type="title"/>
          </p:nvPr>
        </p:nvSpPr>
        <p:spPr>
          <a:xfrm>
            <a:off x="318499" y="448056"/>
            <a:ext cx="11003622" cy="640080"/>
          </a:xfrm>
          <a:ln>
            <a:solidFill>
              <a:schemeClr val="accent2">
                <a:lumMod val="60000"/>
                <a:lumOff val="40000"/>
              </a:schemeClr>
            </a:solidFill>
          </a:ln>
          <a:effectLst>
            <a:outerShdw blurRad="50800" dist="38100" dir="2700000" algn="tl" rotWithShape="0">
              <a:prstClr val="black">
                <a:alpha val="40000"/>
              </a:prstClr>
            </a:outerShdw>
          </a:effectLst>
        </p:spPr>
        <p:txBody>
          <a:bodyPr>
            <a:normAutofit/>
          </a:bodyPr>
          <a:lstStyle/>
          <a:p>
            <a:r>
              <a:rPr lang="en-US" b="1" dirty="0">
                <a:solidFill>
                  <a:srgbClr val="FF0000"/>
                </a:solidFill>
              </a:rPr>
              <a:t>World’s Production and Contribution - Country-Wise</a:t>
            </a:r>
            <a:endParaRPr lang="en-IN" b="1" dirty="0">
              <a:solidFill>
                <a:srgbClr val="FF0000"/>
              </a:solidFill>
            </a:endParaRPr>
          </a:p>
        </p:txBody>
      </p:sp>
      <p:pic>
        <p:nvPicPr>
          <p:cNvPr id="2050" name="Picture 2">
            <a:extLst>
              <a:ext uri="{FF2B5EF4-FFF2-40B4-BE49-F238E27FC236}">
                <a16:creationId xmlns:a16="http://schemas.microsoft.com/office/drawing/2014/main" id="{7293C78C-F243-D602-C7E9-7874BA915D93}"/>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236306" y="1276272"/>
            <a:ext cx="5630238" cy="53094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D98DE63-8AF0-0F6E-201E-6DA81ED539C0}"/>
              </a:ext>
            </a:extLst>
          </p:cNvPr>
          <p:cNvPicPr>
            <a:picLocks noChangeAspect="1"/>
          </p:cNvPicPr>
          <p:nvPr/>
        </p:nvPicPr>
        <p:blipFill>
          <a:blip r:embed="rId3"/>
          <a:stretch>
            <a:fillRect/>
          </a:stretch>
        </p:blipFill>
        <p:spPr>
          <a:xfrm>
            <a:off x="5948737" y="1276272"/>
            <a:ext cx="6006957" cy="5309463"/>
          </a:xfrm>
          <a:prstGeom prst="rect">
            <a:avLst/>
          </a:prstGeom>
        </p:spPr>
      </p:pic>
    </p:spTree>
    <p:extLst>
      <p:ext uri="{BB962C8B-B14F-4D97-AF65-F5344CB8AC3E}">
        <p14:creationId xmlns:p14="http://schemas.microsoft.com/office/powerpoint/2010/main" val="1520061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376626" cy="640080"/>
          </a:xfrm>
          <a:solidFill>
            <a:srgbClr val="92D050"/>
          </a:solidFill>
          <a:scene3d>
            <a:camera prst="perspectiveFront"/>
            <a:lightRig rig="threePt" dir="t"/>
          </a:scene3d>
          <a:sp3d>
            <a:bevelT w="165100" prst="coolSlant"/>
          </a:sp3d>
        </p:spPr>
        <p:txBody>
          <a:bodyPr>
            <a:noAutofit/>
          </a:bodyPr>
          <a:lstStyle/>
          <a:p>
            <a:r>
              <a:rPr lang="en-US" b="1" dirty="0">
                <a:solidFill>
                  <a:srgbClr val="C00000"/>
                </a:solidFill>
              </a:rPr>
              <a:t>Key Market Drivers: </a:t>
            </a:r>
            <a:endParaRPr lang="en-US" b="1" dirty="0">
              <a:solidFill>
                <a:srgbClr val="C00000"/>
              </a:solidFill>
              <a:latin typeface="Segoe UI Light" panose="020B0502040204020203" pitchFamily="34" charset="0"/>
              <a:cs typeface="Segoe UI Light" panose="020B0502040204020203" pitchFamily="34" charset="0"/>
            </a:endParaRPr>
          </a:p>
        </p:txBody>
      </p:sp>
      <p:sp>
        <p:nvSpPr>
          <p:cNvPr id="38" name="Content Placeholder 17"/>
          <p:cNvSpPr txBox="1">
            <a:spLocks/>
          </p:cNvSpPr>
          <p:nvPr/>
        </p:nvSpPr>
        <p:spPr>
          <a:xfrm>
            <a:off x="541609" y="1243173"/>
            <a:ext cx="11356224" cy="5614827"/>
          </a:xfrm>
          <a:prstGeom prst="rect">
            <a:avLst/>
          </a:prstGeom>
          <a:solidFill>
            <a:schemeClr val="accent3">
              <a:lumMod val="40000"/>
              <a:lumOff val="60000"/>
            </a:schemeClr>
          </a:solidFill>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gn="just">
              <a:buFont typeface="+mj-lt"/>
              <a:buAutoNum type="arabicPeriod"/>
            </a:pPr>
            <a:endParaRPr lang="en-US" sz="2200" b="1" u="sng" dirty="0"/>
          </a:p>
          <a:p>
            <a:pPr algn="just">
              <a:buFont typeface="+mj-lt"/>
              <a:buAutoNum type="arabicPeriod"/>
            </a:pPr>
            <a:r>
              <a:rPr lang="en-US" sz="2200" b="1" u="sng" dirty="0">
                <a:solidFill>
                  <a:srgbClr val="FF0000"/>
                </a:solidFill>
              </a:rPr>
              <a:t>Electric Vehicle Expansion</a:t>
            </a:r>
            <a:r>
              <a:rPr lang="en-US" sz="2200" dirty="0"/>
              <a:t>: Particularly Neodymium, praseodymium, dysprosium and terbium based rare earth permanent magnets are majorly used for this purpose.</a:t>
            </a:r>
          </a:p>
          <a:p>
            <a:pPr algn="just">
              <a:buFont typeface="+mj-lt"/>
              <a:buAutoNum type="arabicPeriod"/>
            </a:pPr>
            <a:r>
              <a:rPr lang="en-US" sz="2200" b="1" u="sng" dirty="0" err="1">
                <a:solidFill>
                  <a:srgbClr val="FF0000"/>
                </a:solidFill>
              </a:rPr>
              <a:t>Defence</a:t>
            </a:r>
            <a:r>
              <a:rPr lang="en-US" sz="2200" b="1" u="sng" dirty="0">
                <a:solidFill>
                  <a:srgbClr val="FF0000"/>
                </a:solidFill>
              </a:rPr>
              <a:t> &amp; Aerospace</a:t>
            </a:r>
            <a:r>
              <a:rPr lang="en-US" sz="2200" dirty="0"/>
              <a:t>: Rare earth are crucial in advanced military technology, driving significant specialized demand. </a:t>
            </a:r>
          </a:p>
          <a:p>
            <a:pPr algn="just">
              <a:buFont typeface="+mj-lt"/>
              <a:buAutoNum type="arabicPeriod"/>
            </a:pPr>
            <a:r>
              <a:rPr lang="en-US" sz="2200" b="1" u="sng" dirty="0">
                <a:solidFill>
                  <a:srgbClr val="FF0000"/>
                </a:solidFill>
              </a:rPr>
              <a:t>Electronics &amp; Technology</a:t>
            </a:r>
            <a:r>
              <a:rPr lang="en-US" sz="2200" dirty="0"/>
              <a:t>: Rising adoption of smartphones, laptops </a:t>
            </a:r>
            <a:r>
              <a:rPr lang="en-US" sz="2200" dirty="0" err="1"/>
              <a:t>etc.necessiatates</a:t>
            </a:r>
            <a:r>
              <a:rPr lang="en-US" sz="2200" dirty="0"/>
              <a:t> rare earth elements for components like actuators, speakers, screen displays etc.</a:t>
            </a:r>
          </a:p>
          <a:p>
            <a:pPr algn="just">
              <a:buFont typeface="+mj-lt"/>
              <a:buAutoNum type="arabicPeriod"/>
            </a:pPr>
            <a:r>
              <a:rPr lang="en-US" sz="2200" b="1" u="sng" dirty="0">
                <a:solidFill>
                  <a:srgbClr val="FF0000"/>
                </a:solidFill>
              </a:rPr>
              <a:t>Renewable energy:</a:t>
            </a:r>
            <a:r>
              <a:rPr lang="en-US" sz="2200" dirty="0"/>
              <a:t> The shift towards green energy drives demand for rare earth based generators in wind turbines. </a:t>
            </a:r>
          </a:p>
          <a:p>
            <a:pPr algn="just">
              <a:buFont typeface="+mj-lt"/>
              <a:buAutoNum type="arabicPeriod"/>
            </a:pPr>
            <a:r>
              <a:rPr lang="en-US" sz="2200" b="1" dirty="0">
                <a:solidFill>
                  <a:srgbClr val="C00000"/>
                </a:solidFill>
              </a:rPr>
              <a:t> </a:t>
            </a:r>
            <a:r>
              <a:rPr lang="en-US" sz="2200" b="1" u="sng" dirty="0">
                <a:solidFill>
                  <a:srgbClr val="FF0000"/>
                </a:solidFill>
              </a:rPr>
              <a:t>Geopolitical Supply Chain Diversification</a:t>
            </a:r>
            <a:r>
              <a:rPr lang="en-US" sz="2200" b="1" dirty="0">
                <a:solidFill>
                  <a:srgbClr val="C00000"/>
                </a:solidFill>
              </a:rPr>
              <a:t>: </a:t>
            </a:r>
            <a:r>
              <a:rPr lang="en-US" sz="2200" dirty="0"/>
              <a:t>Due to China’s dominant market share (over 90%), countries like US, Japan and China are investing in domestic mining, processing and recycling to secure supplies.</a:t>
            </a:r>
          </a:p>
          <a:p>
            <a:pPr algn="just">
              <a:buFont typeface="+mj-lt"/>
              <a:buAutoNum type="arabicPeriod"/>
            </a:pPr>
            <a:r>
              <a:rPr lang="en-US" sz="2200" b="1" u="sng" dirty="0">
                <a:solidFill>
                  <a:srgbClr val="FF0000"/>
                </a:solidFill>
              </a:rPr>
              <a:t>Industrial Automation and Robotics:</a:t>
            </a:r>
            <a:r>
              <a:rPr lang="en-US" sz="2200" dirty="0"/>
              <a:t> Increasing use of robotics and factory automation relies on high efficiency, compact, high torque rare earth based magnets.</a:t>
            </a:r>
          </a:p>
        </p:txBody>
      </p:sp>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56F08-C156-E6B6-31C2-16BDE4867454}"/>
              </a:ext>
            </a:extLst>
          </p:cNvPr>
          <p:cNvSpPr>
            <a:spLocks noGrp="1"/>
          </p:cNvSpPr>
          <p:nvPr>
            <p:ph type="title"/>
          </p:nvPr>
        </p:nvSpPr>
        <p:spPr>
          <a:xfrm>
            <a:off x="521207" y="448056"/>
            <a:ext cx="11049753" cy="640080"/>
          </a:xfrm>
          <a:solidFill>
            <a:schemeClr val="accent6">
              <a:lumMod val="60000"/>
              <a:lumOff val="40000"/>
            </a:schemeClr>
          </a:solidFill>
          <a:scene3d>
            <a:camera prst="orthographicFront"/>
            <a:lightRig rig="threePt" dir="t"/>
          </a:scene3d>
          <a:sp3d>
            <a:bevelT w="114300" prst="hardEdge"/>
          </a:sp3d>
        </p:spPr>
        <p:txBody>
          <a:bodyPr/>
          <a:lstStyle/>
          <a:p>
            <a:r>
              <a:rPr lang="en-IN" b="1" dirty="0"/>
              <a:t>Indian scenario</a:t>
            </a:r>
          </a:p>
        </p:txBody>
      </p:sp>
      <p:sp>
        <p:nvSpPr>
          <p:cNvPr id="3" name="Content Placeholder 2">
            <a:extLst>
              <a:ext uri="{FF2B5EF4-FFF2-40B4-BE49-F238E27FC236}">
                <a16:creationId xmlns:a16="http://schemas.microsoft.com/office/drawing/2014/main" id="{0ACF344C-BFD6-042D-01EC-A241D2181640}"/>
              </a:ext>
            </a:extLst>
          </p:cNvPr>
          <p:cNvSpPr>
            <a:spLocks noGrp="1"/>
          </p:cNvSpPr>
          <p:nvPr>
            <p:ph sz="quarter" idx="10"/>
          </p:nvPr>
        </p:nvSpPr>
        <p:spPr>
          <a:xfrm>
            <a:off x="539495" y="1435607"/>
            <a:ext cx="11388802" cy="5150128"/>
          </a:xfrm>
          <a:blipFill>
            <a:blip r:embed="rId2"/>
            <a:tile tx="0" ty="0" sx="100000" sy="100000" flip="none" algn="tl"/>
          </a:blipFill>
        </p:spPr>
        <p:txBody>
          <a:bodyPr>
            <a:normAutofit/>
          </a:bodyPr>
          <a:lstStyle/>
          <a:p>
            <a:pPr>
              <a:buFont typeface="Arial" panose="020B0604020202020204" pitchFamily="34" charset="0"/>
              <a:buChar char="•"/>
            </a:pPr>
            <a:r>
              <a:rPr lang="en-US" sz="2000" dirty="0">
                <a:solidFill>
                  <a:srgbClr val="FF0000"/>
                </a:solidFill>
              </a:rPr>
              <a:t>India has a substantial base of rare earth minerals, particularly monazite deposits located across several coastal and inland regions. These deposits contain about 13.15 million </a:t>
            </a:r>
            <a:r>
              <a:rPr lang="en-US" sz="2000" dirty="0" err="1">
                <a:solidFill>
                  <a:srgbClr val="FF0000"/>
                </a:solidFill>
              </a:rPr>
              <a:t>tonnes</a:t>
            </a:r>
            <a:r>
              <a:rPr lang="en-US" sz="2000" dirty="0">
                <a:solidFill>
                  <a:srgbClr val="FF0000"/>
                </a:solidFill>
              </a:rPr>
              <a:t> of </a:t>
            </a:r>
            <a:r>
              <a:rPr lang="en-US" sz="2000" dirty="0" err="1">
                <a:solidFill>
                  <a:srgbClr val="FF0000"/>
                </a:solidFill>
              </a:rPr>
              <a:t>of</a:t>
            </a:r>
            <a:r>
              <a:rPr lang="en-US" sz="2000" dirty="0">
                <a:solidFill>
                  <a:srgbClr val="FF0000"/>
                </a:solidFill>
              </a:rPr>
              <a:t> monazite, estimated 7.23 million </a:t>
            </a:r>
            <a:r>
              <a:rPr lang="en-US" sz="2000" dirty="0" err="1">
                <a:solidFill>
                  <a:srgbClr val="FF0000"/>
                </a:solidFill>
              </a:rPr>
              <a:t>tonnes</a:t>
            </a:r>
            <a:r>
              <a:rPr lang="en-US" sz="2000" dirty="0">
                <a:solidFill>
                  <a:srgbClr val="FF0000"/>
                </a:solidFill>
              </a:rPr>
              <a:t> of rare earth oxides. </a:t>
            </a:r>
          </a:p>
          <a:p>
            <a:pPr>
              <a:buFont typeface="Arial" panose="020B0604020202020204" pitchFamily="34" charset="0"/>
              <a:buChar char="•"/>
            </a:pPr>
            <a:r>
              <a:rPr lang="en-US" sz="2000" dirty="0">
                <a:solidFill>
                  <a:srgbClr val="FF0000"/>
                </a:solidFill>
              </a:rPr>
              <a:t>In addition, 1.29 million </a:t>
            </a:r>
            <a:r>
              <a:rPr lang="en-US" sz="2000" dirty="0" err="1">
                <a:solidFill>
                  <a:srgbClr val="FF0000"/>
                </a:solidFill>
              </a:rPr>
              <a:t>tonnes</a:t>
            </a:r>
            <a:r>
              <a:rPr lang="en-US" sz="2000" dirty="0">
                <a:solidFill>
                  <a:srgbClr val="FF0000"/>
                </a:solidFill>
              </a:rPr>
              <a:t> of in-situ REO resources have been identified in hard rock area of Gujarat and Rajasthan states. </a:t>
            </a:r>
          </a:p>
          <a:p>
            <a:pPr>
              <a:buFont typeface="Arial" panose="020B0604020202020204" pitchFamily="34" charset="0"/>
              <a:buChar char="•"/>
            </a:pPr>
            <a:r>
              <a:rPr lang="en-US" sz="2000" dirty="0">
                <a:solidFill>
                  <a:srgbClr val="FF0000"/>
                </a:solidFill>
              </a:rPr>
              <a:t> While India has a strong rare earth resource base, domestic production of permanent magnets is still developing. Imports continue to meet a large part of current requirements, with major share from China. Import dependence is around 84.8% value wise and 90.4% quantity-wise.</a:t>
            </a:r>
            <a:endParaRPr lang="en-IN" sz="2000" dirty="0">
              <a:solidFill>
                <a:srgbClr val="FF0000"/>
              </a:solidFill>
            </a:endParaRPr>
          </a:p>
        </p:txBody>
      </p:sp>
    </p:spTree>
    <p:extLst>
      <p:ext uri="{BB962C8B-B14F-4D97-AF65-F5344CB8AC3E}">
        <p14:creationId xmlns:p14="http://schemas.microsoft.com/office/powerpoint/2010/main" val="2730390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5C35A-C1A4-7E26-59F0-0F8330128A56}"/>
              </a:ext>
            </a:extLst>
          </p:cNvPr>
          <p:cNvSpPr>
            <a:spLocks noGrp="1"/>
          </p:cNvSpPr>
          <p:nvPr>
            <p:ph type="title"/>
          </p:nvPr>
        </p:nvSpPr>
        <p:spPr>
          <a:xfrm>
            <a:off x="521208" y="320040"/>
            <a:ext cx="11335170" cy="758747"/>
          </a:xfrm>
          <a:blipFill>
            <a:blip r:embed="rId2"/>
            <a:tile tx="0" ty="0" sx="100000" sy="100000" flip="none" algn="tl"/>
          </a:blipFill>
        </p:spPr>
        <p:txBody>
          <a:bodyPr>
            <a:normAutofit/>
          </a:bodyPr>
          <a:lstStyle/>
          <a:p>
            <a:r>
              <a:rPr lang="en-IN" b="1" dirty="0">
                <a:solidFill>
                  <a:schemeClr val="accent1">
                    <a:lumMod val="50000"/>
                  </a:schemeClr>
                </a:solidFill>
              </a:rPr>
              <a:t>National Priorities and Initiatives</a:t>
            </a:r>
          </a:p>
        </p:txBody>
      </p:sp>
      <p:sp>
        <p:nvSpPr>
          <p:cNvPr id="3" name="Content Placeholder 2">
            <a:extLst>
              <a:ext uri="{FF2B5EF4-FFF2-40B4-BE49-F238E27FC236}">
                <a16:creationId xmlns:a16="http://schemas.microsoft.com/office/drawing/2014/main" id="{AF992A3D-44F3-7213-E878-5870BFB02212}"/>
              </a:ext>
            </a:extLst>
          </p:cNvPr>
          <p:cNvSpPr>
            <a:spLocks noGrp="1"/>
          </p:cNvSpPr>
          <p:nvPr>
            <p:ph sz="quarter" idx="13"/>
          </p:nvPr>
        </p:nvSpPr>
        <p:spPr>
          <a:xfrm>
            <a:off x="256855" y="1078787"/>
            <a:ext cx="11691990" cy="545917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a:bodyPr>
          <a:lstStyle/>
          <a:p>
            <a:r>
              <a:rPr lang="en-IN" dirty="0"/>
              <a:t>Domestic REPM manufacturing capacity supports several national priorities, as these magnets are essential for strategic and high tech sectors. Indian Government initiative aims to strengthen domestic production, enhance supply chain resilience for rapidly expanding industries.</a:t>
            </a:r>
          </a:p>
          <a:p>
            <a:r>
              <a:rPr lang="en-IN" dirty="0"/>
              <a:t>National Critical Minerals Mission (NCMM), approved in January 2025, aims to secure a long term sustainable supply of critical minerals and strengthen country’s critical mineral value change from mineral exploration and mining to beneficiation, processing and recovery from end-of-life products.</a:t>
            </a:r>
          </a:p>
          <a:p>
            <a:r>
              <a:rPr lang="en-IN" dirty="0"/>
              <a:t>India’s strategy to advance self-reliance, accelerate clean energy adoption, support advanced mobility and </a:t>
            </a:r>
            <a:r>
              <a:rPr lang="en-IN" dirty="0" err="1"/>
              <a:t>strenghtn</a:t>
            </a:r>
            <a:r>
              <a:rPr lang="en-IN" dirty="0"/>
              <a:t> defence and strategic manufacturing ecosystems.</a:t>
            </a:r>
          </a:p>
          <a:p>
            <a:endParaRPr lang="en-IN" dirty="0"/>
          </a:p>
          <a:p>
            <a:endParaRPr lang="en-IN" dirty="0"/>
          </a:p>
        </p:txBody>
      </p:sp>
    </p:spTree>
    <p:extLst>
      <p:ext uri="{BB962C8B-B14F-4D97-AF65-F5344CB8AC3E}">
        <p14:creationId xmlns:p14="http://schemas.microsoft.com/office/powerpoint/2010/main" val="2472799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00E24-E642-02BB-C2F3-76E2A8B2265F}"/>
              </a:ext>
            </a:extLst>
          </p:cNvPr>
          <p:cNvSpPr>
            <a:spLocks noGrp="1"/>
          </p:cNvSpPr>
          <p:nvPr>
            <p:ph type="title"/>
          </p:nvPr>
        </p:nvSpPr>
        <p:spPr>
          <a:xfrm>
            <a:off x="253429" y="246580"/>
            <a:ext cx="11685141" cy="842481"/>
          </a:xfrm>
          <a:blipFill>
            <a:blip r:embed="rId2"/>
            <a:tile tx="0" ty="0" sx="100000" sy="100000" flip="none" algn="tl"/>
          </a:blipFill>
        </p:spPr>
        <p:txBody>
          <a:bodyPr>
            <a:normAutofit/>
          </a:bodyPr>
          <a:lstStyle/>
          <a:p>
            <a:r>
              <a:rPr lang="en-IN" b="1" dirty="0">
                <a:solidFill>
                  <a:schemeClr val="accent1">
                    <a:lumMod val="40000"/>
                    <a:lumOff val="60000"/>
                  </a:schemeClr>
                </a:solidFill>
              </a:rPr>
              <a:t>Government Initiatives</a:t>
            </a:r>
          </a:p>
        </p:txBody>
      </p:sp>
      <p:sp>
        <p:nvSpPr>
          <p:cNvPr id="3" name="Content Placeholder 2">
            <a:extLst>
              <a:ext uri="{FF2B5EF4-FFF2-40B4-BE49-F238E27FC236}">
                <a16:creationId xmlns:a16="http://schemas.microsoft.com/office/drawing/2014/main" id="{8AAB2A44-0E25-5365-4E5A-A599B8D38E43}"/>
              </a:ext>
            </a:extLst>
          </p:cNvPr>
          <p:cNvSpPr>
            <a:spLocks noGrp="1"/>
          </p:cNvSpPr>
          <p:nvPr>
            <p:ph sz="quarter" idx="13"/>
          </p:nvPr>
        </p:nvSpPr>
        <p:spPr>
          <a:xfrm>
            <a:off x="253430" y="1089061"/>
            <a:ext cx="11685141" cy="5448899"/>
          </a:xfrm>
          <a:solidFill>
            <a:schemeClr val="accent3">
              <a:lumMod val="20000"/>
              <a:lumOff val="80000"/>
            </a:schemeClr>
          </a:solidFill>
        </p:spPr>
        <p:txBody>
          <a:bodyPr>
            <a:normAutofit fontScale="85000" lnSpcReduction="20000"/>
          </a:bodyPr>
          <a:lstStyle/>
          <a:p>
            <a:r>
              <a:rPr lang="en-US" dirty="0">
                <a:solidFill>
                  <a:schemeClr val="accent1">
                    <a:lumMod val="50000"/>
                  </a:schemeClr>
                </a:solidFill>
                <a:effectLst>
                  <a:outerShdw blurRad="38100" dist="38100" dir="2700000" algn="tl">
                    <a:srgbClr val="000000">
                      <a:alpha val="43137"/>
                    </a:srgbClr>
                  </a:outerShdw>
                </a:effectLst>
              </a:rPr>
              <a:t>To strengthen India’s self-reliance in critical materials, the government on 26TH November, 2025, approved a major scheme for </a:t>
            </a:r>
            <a:r>
              <a:rPr lang="en-US" b="1" dirty="0">
                <a:solidFill>
                  <a:schemeClr val="accent1">
                    <a:lumMod val="50000"/>
                  </a:schemeClr>
                </a:solidFill>
                <a:effectLst>
                  <a:outerShdw blurRad="38100" dist="38100" dir="2700000" algn="tl">
                    <a:srgbClr val="000000">
                      <a:alpha val="43137"/>
                    </a:srgbClr>
                  </a:outerShdw>
                </a:effectLst>
              </a:rPr>
              <a:t>Rare Earth Permanent Magnets (REPMs)</a:t>
            </a:r>
            <a:r>
              <a:rPr lang="en-US" dirty="0">
                <a:solidFill>
                  <a:schemeClr val="accent1">
                    <a:lumMod val="50000"/>
                  </a:schemeClr>
                </a:solidFill>
                <a:effectLst>
                  <a:outerShdw blurRad="38100" dist="38100" dir="2700000" algn="tl">
                    <a:srgbClr val="000000">
                      <a:alpha val="43137"/>
                    </a:srgbClr>
                  </a:outerShdw>
                </a:effectLst>
              </a:rPr>
              <a:t>. This initiative provides financial support and incentives to build a fully integrated domestic manufacturing ecosystem. </a:t>
            </a:r>
          </a:p>
          <a:p>
            <a:r>
              <a:rPr lang="en-IN" b="1" dirty="0">
                <a:solidFill>
                  <a:schemeClr val="accent1">
                    <a:lumMod val="50000"/>
                  </a:schemeClr>
                </a:solidFill>
                <a:effectLst>
                  <a:outerShdw blurRad="38100" dist="38100" dir="2700000" algn="tl">
                    <a:srgbClr val="000000">
                      <a:alpha val="43137"/>
                    </a:srgbClr>
                  </a:outerShdw>
                </a:effectLst>
              </a:rPr>
              <a:t>Financial Outlay: </a:t>
            </a:r>
            <a:r>
              <a:rPr lang="en-IN" dirty="0">
                <a:solidFill>
                  <a:schemeClr val="accent1">
                    <a:lumMod val="50000"/>
                  </a:schemeClr>
                </a:solidFill>
                <a:effectLst>
                  <a:outerShdw blurRad="38100" dist="38100" dir="2700000" algn="tl">
                    <a:srgbClr val="000000">
                      <a:alpha val="43137"/>
                    </a:srgbClr>
                  </a:outerShdw>
                </a:effectLst>
              </a:rPr>
              <a:t>₹7,280 crore </a:t>
            </a:r>
          </a:p>
          <a:p>
            <a:r>
              <a:rPr lang="en-US" b="1" dirty="0">
                <a:solidFill>
                  <a:schemeClr val="accent1">
                    <a:lumMod val="50000"/>
                  </a:schemeClr>
                </a:solidFill>
                <a:effectLst>
                  <a:outerShdw blurRad="38100" dist="38100" dir="2700000" algn="tl">
                    <a:srgbClr val="000000">
                      <a:alpha val="43137"/>
                    </a:srgbClr>
                  </a:outerShdw>
                </a:effectLst>
              </a:rPr>
              <a:t>Capacity Creation: </a:t>
            </a:r>
            <a:r>
              <a:rPr lang="en-US" dirty="0">
                <a:solidFill>
                  <a:schemeClr val="accent1">
                    <a:lumMod val="50000"/>
                  </a:schemeClr>
                </a:solidFill>
                <a:effectLst>
                  <a:outerShdw blurRad="38100" dist="38100" dir="2700000" algn="tl">
                    <a:srgbClr val="000000">
                      <a:alpha val="43137"/>
                    </a:srgbClr>
                  </a:outerShdw>
                </a:effectLst>
              </a:rPr>
              <a:t>6,000 MTPA integrated manufacturing capacity of sintered REPMs, distributed among up to five beneficiaries through global competitive bidding </a:t>
            </a:r>
          </a:p>
          <a:p>
            <a:r>
              <a:rPr lang="en-US" b="1" dirty="0">
                <a:solidFill>
                  <a:schemeClr val="accent1">
                    <a:lumMod val="50000"/>
                  </a:schemeClr>
                </a:solidFill>
                <a:effectLst>
                  <a:outerShdw blurRad="38100" dist="38100" dir="2700000" algn="tl">
                    <a:srgbClr val="000000">
                      <a:alpha val="43137"/>
                    </a:srgbClr>
                  </a:outerShdw>
                </a:effectLst>
              </a:rPr>
              <a:t>Incentives: </a:t>
            </a:r>
            <a:r>
              <a:rPr lang="en-US" dirty="0">
                <a:solidFill>
                  <a:schemeClr val="accent1">
                    <a:lumMod val="50000"/>
                  </a:schemeClr>
                </a:solidFill>
                <a:effectLst>
                  <a:outerShdw blurRad="38100" dist="38100" dir="2700000" algn="tl">
                    <a:srgbClr val="000000">
                      <a:alpha val="43137"/>
                    </a:srgbClr>
                  </a:outerShdw>
                </a:effectLst>
              </a:rPr>
              <a:t>₹6,450 crore in sales-linked incentives over five years </a:t>
            </a:r>
          </a:p>
          <a:p>
            <a:r>
              <a:rPr lang="en-US" b="1" dirty="0">
                <a:solidFill>
                  <a:schemeClr val="accent1">
                    <a:lumMod val="50000"/>
                  </a:schemeClr>
                </a:solidFill>
                <a:effectLst>
                  <a:outerShdw blurRad="38100" dist="38100" dir="2700000" algn="tl">
                    <a:srgbClr val="000000">
                      <a:alpha val="43137"/>
                    </a:srgbClr>
                  </a:outerShdw>
                </a:effectLst>
              </a:rPr>
              <a:t>Capital Subsidy: </a:t>
            </a:r>
            <a:r>
              <a:rPr lang="en-US" dirty="0">
                <a:solidFill>
                  <a:schemeClr val="accent1">
                    <a:lumMod val="50000"/>
                  </a:schemeClr>
                </a:solidFill>
                <a:effectLst>
                  <a:outerShdw blurRad="38100" dist="38100" dir="2700000" algn="tl">
                    <a:srgbClr val="000000">
                      <a:alpha val="43137"/>
                    </a:srgbClr>
                  </a:outerShdw>
                </a:effectLst>
              </a:rPr>
              <a:t>₹750 crore to support advanced facilities </a:t>
            </a:r>
          </a:p>
          <a:p>
            <a:r>
              <a:rPr lang="en-US" b="1" dirty="0">
                <a:solidFill>
                  <a:schemeClr val="accent1">
                    <a:lumMod val="50000"/>
                  </a:schemeClr>
                </a:solidFill>
                <a:effectLst>
                  <a:outerShdw blurRad="38100" dist="38100" dir="2700000" algn="tl">
                    <a:srgbClr val="000000">
                      <a:alpha val="43137"/>
                    </a:srgbClr>
                  </a:outerShdw>
                </a:effectLst>
              </a:rPr>
              <a:t>Timeline: </a:t>
            </a:r>
            <a:r>
              <a:rPr lang="en-US" dirty="0">
                <a:solidFill>
                  <a:schemeClr val="accent1">
                    <a:lumMod val="50000"/>
                  </a:schemeClr>
                </a:solidFill>
                <a:effectLst>
                  <a:outerShdw blurRad="38100" dist="38100" dir="2700000" algn="tl">
                    <a:srgbClr val="000000">
                      <a:alpha val="43137"/>
                    </a:srgbClr>
                  </a:outerShdw>
                </a:effectLst>
              </a:rPr>
              <a:t>Two-year gestation for setup, followed by five years of incentive disbursement linked to production </a:t>
            </a:r>
          </a:p>
          <a:p>
            <a:endParaRPr lang="en-IN" dirty="0"/>
          </a:p>
        </p:txBody>
      </p:sp>
    </p:spTree>
    <p:extLst>
      <p:ext uri="{BB962C8B-B14F-4D97-AF65-F5344CB8AC3E}">
        <p14:creationId xmlns:p14="http://schemas.microsoft.com/office/powerpoint/2010/main" val="1960129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17CE4-2030-68A6-E33C-5D7BBFF31E3A}"/>
              </a:ext>
            </a:extLst>
          </p:cNvPr>
          <p:cNvSpPr>
            <a:spLocks noGrp="1"/>
          </p:cNvSpPr>
          <p:nvPr>
            <p:ph type="title"/>
          </p:nvPr>
        </p:nvSpPr>
        <p:spPr>
          <a:xfrm>
            <a:off x="521207" y="462338"/>
            <a:ext cx="11304347" cy="678094"/>
          </a:xfrm>
          <a:blipFill>
            <a:blip r:embed="rId2"/>
            <a:tile tx="0" ty="0" sx="100000" sy="100000" flip="none" algn="tl"/>
          </a:blipFill>
          <a:scene3d>
            <a:camera prst="orthographicFront"/>
            <a:lightRig rig="threePt" dir="t"/>
          </a:scene3d>
          <a:sp3d>
            <a:bevelT prst="convex"/>
          </a:sp3d>
        </p:spPr>
        <p:txBody>
          <a:bodyPr>
            <a:normAutofit/>
          </a:bodyPr>
          <a:lstStyle/>
          <a:p>
            <a:r>
              <a:rPr lang="en-IN" dirty="0">
                <a:solidFill>
                  <a:schemeClr val="tx1"/>
                </a:solidFill>
              </a:rPr>
              <a:t>New Corridor announced</a:t>
            </a:r>
          </a:p>
        </p:txBody>
      </p:sp>
      <p:sp>
        <p:nvSpPr>
          <p:cNvPr id="3" name="Content Placeholder 2">
            <a:extLst>
              <a:ext uri="{FF2B5EF4-FFF2-40B4-BE49-F238E27FC236}">
                <a16:creationId xmlns:a16="http://schemas.microsoft.com/office/drawing/2014/main" id="{D6A2BF1C-A9ED-2089-912C-6452581A1C22}"/>
              </a:ext>
            </a:extLst>
          </p:cNvPr>
          <p:cNvSpPr>
            <a:spLocks noGrp="1"/>
          </p:cNvSpPr>
          <p:nvPr>
            <p:ph sz="quarter" idx="13"/>
          </p:nvPr>
        </p:nvSpPr>
        <p:spPr>
          <a:xfrm>
            <a:off x="205483" y="1212351"/>
            <a:ext cx="11733087" cy="5325609"/>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r>
              <a:rPr lang="en-US" sz="1800" dirty="0"/>
              <a:t>To complement the REPM scheme, the Union Budget 2026–27 announced </a:t>
            </a:r>
            <a:r>
              <a:rPr lang="en-US" sz="1800" b="1" dirty="0"/>
              <a:t>Dedicated Rare Earth Corridors </a:t>
            </a:r>
            <a:r>
              <a:rPr lang="en-US" sz="1800" dirty="0"/>
              <a:t>in </a:t>
            </a:r>
            <a:r>
              <a:rPr lang="en-US" sz="1800" b="1" dirty="0"/>
              <a:t>Odisha, Kerala, Andhra Pradesh, and Tamil Nadu</a:t>
            </a:r>
            <a:r>
              <a:rPr lang="en-US" sz="1800" dirty="0"/>
              <a:t>. These corridors will focus on </a:t>
            </a:r>
            <a:r>
              <a:rPr lang="en-US" sz="1800" b="1" dirty="0"/>
              <a:t>mining, processing, research, and manufacturing</a:t>
            </a:r>
            <a:r>
              <a:rPr lang="en-US" sz="1800" dirty="0"/>
              <a:t>, leveraging the mineral-rich base of these states. The initiative is expected to generate stronger local economies, enhance R&amp;D capacity, and integrate India more deeply into global advanced-materials value chains. </a:t>
            </a:r>
            <a:endParaRPr lang="en-IN" sz="1800" dirty="0"/>
          </a:p>
        </p:txBody>
      </p:sp>
      <p:pic>
        <p:nvPicPr>
          <p:cNvPr id="7" name="Picture 6">
            <a:extLst>
              <a:ext uri="{FF2B5EF4-FFF2-40B4-BE49-F238E27FC236}">
                <a16:creationId xmlns:a16="http://schemas.microsoft.com/office/drawing/2014/main" id="{42DB78A3-C252-6D55-D6D5-DAC5C4A8D411}"/>
              </a:ext>
            </a:extLst>
          </p:cNvPr>
          <p:cNvPicPr>
            <a:picLocks noChangeAspect="1"/>
          </p:cNvPicPr>
          <p:nvPr/>
        </p:nvPicPr>
        <p:blipFill>
          <a:blip r:embed="rId3"/>
          <a:stretch>
            <a:fillRect/>
          </a:stretch>
        </p:blipFill>
        <p:spPr>
          <a:xfrm>
            <a:off x="4345969" y="2835798"/>
            <a:ext cx="6270920" cy="3774082"/>
          </a:xfrm>
          <a:prstGeom prst="rect">
            <a:avLst/>
          </a:prstGeom>
        </p:spPr>
      </p:pic>
    </p:spTree>
    <p:extLst>
      <p:ext uri="{BB962C8B-B14F-4D97-AF65-F5344CB8AC3E}">
        <p14:creationId xmlns:p14="http://schemas.microsoft.com/office/powerpoint/2010/main" val="1185561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F7C1A-6A5E-F86D-9190-8278763D40CA}"/>
              </a:ext>
            </a:extLst>
          </p:cNvPr>
          <p:cNvSpPr>
            <a:spLocks noGrp="1"/>
          </p:cNvSpPr>
          <p:nvPr>
            <p:ph type="title"/>
          </p:nvPr>
        </p:nvSpPr>
        <p:spPr>
          <a:xfrm>
            <a:off x="397593" y="0"/>
            <a:ext cx="11396814" cy="7808360"/>
          </a:xfrm>
          <a:solidFill>
            <a:srgbClr val="F8CAB6"/>
          </a:solidFill>
          <a:ln/>
        </p:spPr>
        <p:style>
          <a:lnRef idx="1">
            <a:schemeClr val="accent2"/>
          </a:lnRef>
          <a:fillRef idx="2">
            <a:schemeClr val="accent2"/>
          </a:fillRef>
          <a:effectRef idx="1">
            <a:schemeClr val="accent2"/>
          </a:effectRef>
          <a:fontRef idx="minor">
            <a:schemeClr val="dk1"/>
          </a:fontRef>
        </p:style>
        <p:txBody>
          <a:bodyPr>
            <a:normAutofit fontScale="90000"/>
          </a:bodyPr>
          <a:lstStyle/>
          <a:p>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r>
              <a:rPr lang="en-US" sz="2700" dirty="0"/>
              <a:t> Hello everyone. Thank you for being here today. </a:t>
            </a:r>
            <a:br>
              <a:rPr lang="en-US" sz="2700" dirty="0"/>
            </a:br>
            <a:r>
              <a:rPr lang="en-US" sz="2700" dirty="0"/>
              <a:t>Today, we will explore a critical yet often overlooked area of our modern technological landscape: rare earth metals. These elements play an indispensable role in the manufacturing of a wide array of products that we rely on every day, from smartphones and electric vehicles to renewable energy technologies and advanced defense systems. </a:t>
            </a:r>
            <a:br>
              <a:rPr lang="en-US" sz="2700" dirty="0"/>
            </a:br>
            <a:r>
              <a:rPr lang="en-US" sz="2700" dirty="0"/>
              <a:t>Despite their name, rare earth metals are not as rare as they seem; however, the challenges associated with their extraction, processing, and supply chain management make them a focal point for global economic and strategic interests.</a:t>
            </a:r>
            <a:br>
              <a:rPr lang="en-US" sz="2700" dirty="0"/>
            </a:br>
            <a:r>
              <a:rPr lang="en-US" sz="2700" dirty="0"/>
              <a:t>In this presentation, we will discuss the current demand and supply situation for rare earth metals, particularly in India. We’ll examine key factors driving demand, the government's initiatives to boost domestic production, and the roles that private enterprises are playing in this sector. We will also touch on the global context, including how international dynamics affect India's position in the rare earth market.</a:t>
            </a:r>
            <a:br>
              <a:rPr lang="en-US" sz="2700" dirty="0"/>
            </a:br>
            <a:br>
              <a:rPr lang="en-IN" sz="2700" dirty="0"/>
            </a:br>
            <a:br>
              <a:rPr lang="en-IN" sz="2700" dirty="0"/>
            </a:br>
            <a:br>
              <a:rPr lang="en-US" dirty="0"/>
            </a:br>
            <a:endParaRPr lang="en-IN" dirty="0"/>
          </a:p>
        </p:txBody>
      </p:sp>
    </p:spTree>
    <p:extLst>
      <p:ext uri="{BB962C8B-B14F-4D97-AF65-F5344CB8AC3E}">
        <p14:creationId xmlns:p14="http://schemas.microsoft.com/office/powerpoint/2010/main" val="1128608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F307D-B7FC-64E6-768F-3CF9185E40A5}"/>
              </a:ext>
            </a:extLst>
          </p:cNvPr>
          <p:cNvSpPr>
            <a:spLocks noGrp="1"/>
          </p:cNvSpPr>
          <p:nvPr>
            <p:ph type="title"/>
          </p:nvPr>
        </p:nvSpPr>
        <p:spPr>
          <a:xfrm>
            <a:off x="521207" y="448056"/>
            <a:ext cx="11283799" cy="640080"/>
          </a:xfrm>
          <a:blipFill>
            <a:blip r:embed="rId2"/>
            <a:tile tx="0" ty="0" sx="100000" sy="100000" flip="none" algn="tl"/>
          </a:blipFill>
          <a:effectLst>
            <a:glow rad="139700">
              <a:schemeClr val="accent6">
                <a:satMod val="175000"/>
                <a:alpha val="40000"/>
              </a:schemeClr>
            </a:glow>
            <a:innerShdw blurRad="63500" dist="50800" dir="13500000">
              <a:prstClr val="black">
                <a:alpha val="50000"/>
              </a:prstClr>
            </a:innerShdw>
          </a:effectLst>
          <a:scene3d>
            <a:camera prst="orthographicFront"/>
            <a:lightRig rig="threePt" dir="t"/>
          </a:scene3d>
          <a:sp3d>
            <a:bevelT/>
          </a:sp3d>
        </p:spPr>
        <p:txBody>
          <a:bodyPr>
            <a:normAutofit/>
          </a:bodyPr>
          <a:lstStyle/>
          <a:p>
            <a:r>
              <a:rPr lang="en-US" sz="3200" b="1" dirty="0">
                <a:solidFill>
                  <a:schemeClr val="accent6">
                    <a:lumMod val="75000"/>
                  </a:schemeClr>
                </a:solidFill>
              </a:rPr>
              <a:t> Developments in Production:</a:t>
            </a:r>
            <a:endParaRPr lang="en-IN" sz="3200" b="1" dirty="0">
              <a:solidFill>
                <a:schemeClr val="accent6">
                  <a:lumMod val="75000"/>
                </a:schemeClr>
              </a:solidFill>
            </a:endParaRPr>
          </a:p>
        </p:txBody>
      </p:sp>
      <p:sp>
        <p:nvSpPr>
          <p:cNvPr id="3" name="Content Placeholder 2">
            <a:extLst>
              <a:ext uri="{FF2B5EF4-FFF2-40B4-BE49-F238E27FC236}">
                <a16:creationId xmlns:a16="http://schemas.microsoft.com/office/drawing/2014/main" id="{54B0A2D2-BCCC-0B83-1777-32D4DFBB1DBA}"/>
              </a:ext>
            </a:extLst>
          </p:cNvPr>
          <p:cNvSpPr>
            <a:spLocks noGrp="1"/>
          </p:cNvSpPr>
          <p:nvPr>
            <p:ph sz="quarter" idx="10"/>
          </p:nvPr>
        </p:nvSpPr>
        <p:spPr>
          <a:xfrm>
            <a:off x="539495" y="1435608"/>
            <a:ext cx="11265511" cy="5078208"/>
          </a:xfrm>
          <a:blipFill>
            <a:blip r:embed="rId3"/>
            <a:tile tx="0" ty="0" sx="100000" sy="100000" flip="none" algn="tl"/>
          </a:blipFill>
        </p:spPr>
        <p:txBody>
          <a:bodyPr>
            <a:normAutofit fontScale="77500" lnSpcReduction="20000"/>
          </a:bodyPr>
          <a:lstStyle/>
          <a:p>
            <a:pPr marL="285750" indent="-285750">
              <a:buFont typeface="Arial" panose="020B0604020202020204" pitchFamily="34" charset="0"/>
              <a:buChar char="•"/>
            </a:pPr>
            <a:r>
              <a:rPr lang="en-US" sz="1900" b="1" dirty="0"/>
              <a:t>Trafalgar Rare Earth Alloys Pvt. Ltd. (TREAPL), is establishing India's first integrated rare earth metals, alloy, and magnet plant in Gujarat. This project aims to create a fully vertically integrated supply chain.</a:t>
            </a:r>
          </a:p>
          <a:p>
            <a:pPr marL="285750" indent="-285750">
              <a:buFont typeface="Arial" panose="020B0604020202020204" pitchFamily="34" charset="0"/>
              <a:buChar char="•"/>
            </a:pPr>
            <a:r>
              <a:rPr lang="en-US" sz="1900" b="1" dirty="0"/>
              <a:t>The Rare Earth Theme Park Initiative will establish pilot plants and demonstration facilities across the value chain, fostering entrepreneurship and skills development.</a:t>
            </a:r>
          </a:p>
          <a:p>
            <a:pPr marL="285750" indent="-285750">
              <a:buFont typeface="Arial" panose="020B0604020202020204" pitchFamily="34" charset="0"/>
              <a:buChar char="•"/>
            </a:pPr>
            <a:r>
              <a:rPr lang="en-US" sz="1900" b="1" dirty="0"/>
              <a:t>Odisha Sands Complex (OSCOM) a flagship unit of Indian Rare Earths Limited (IREL) is expanding its processing capacity (notably for mixed rare earth chlorides) and upgrading its mineral handling infrastructure (including a private freight terminal and a new de-salination plant). A planned Rare Earth Permanent Magnet plant will produce 3,000 kilograms of magnets for </a:t>
            </a:r>
            <a:r>
              <a:rPr lang="en-US" sz="1900" b="1" dirty="0" err="1"/>
              <a:t>defence</a:t>
            </a:r>
            <a:r>
              <a:rPr lang="en-US" sz="1900" b="1" dirty="0"/>
              <a:t> and clean energy applications. Joint ventures, such as IREL-IDCOL, are building new mining and separation plants to mine coastal sand deposits in Odisha.</a:t>
            </a:r>
          </a:p>
          <a:p>
            <a:pPr marL="285750" indent="-285750">
              <a:buFont typeface="Arial" panose="020B0604020202020204" pitchFamily="34" charset="0"/>
              <a:buChar char="•"/>
            </a:pPr>
            <a:r>
              <a:rPr lang="en-US" sz="1900" b="1" dirty="0"/>
              <a:t>In Bhopal, a proposed Rare Earth and Titanium Theme Park aims to commercialize laboratory-scale technologies for extraction and processing, creating an innovation hub for the sector.</a:t>
            </a:r>
          </a:p>
          <a:p>
            <a:r>
              <a:rPr lang="en-US" sz="1800" dirty="0"/>
              <a:t> .</a:t>
            </a:r>
          </a:p>
          <a:p>
            <a:pPr>
              <a:buFont typeface="Arial" panose="020B0604020202020204" pitchFamily="34" charset="0"/>
              <a:buChar char="•"/>
            </a:pPr>
            <a:endParaRPr lang="en-US" sz="1800" dirty="0"/>
          </a:p>
          <a:p>
            <a:endParaRPr lang="en-US" sz="1800" dirty="0"/>
          </a:p>
          <a:p>
            <a:endParaRPr lang="en-IN" dirty="0"/>
          </a:p>
        </p:txBody>
      </p:sp>
    </p:spTree>
    <p:extLst>
      <p:ext uri="{BB962C8B-B14F-4D97-AF65-F5344CB8AC3E}">
        <p14:creationId xmlns:p14="http://schemas.microsoft.com/office/powerpoint/2010/main" val="784421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C4F57-5E32-5C5E-1C32-8DE618AFBACD}"/>
              </a:ext>
            </a:extLst>
          </p:cNvPr>
          <p:cNvSpPr>
            <a:spLocks noGrp="1"/>
          </p:cNvSpPr>
          <p:nvPr>
            <p:ph type="title"/>
          </p:nvPr>
        </p:nvSpPr>
        <p:spPr>
          <a:xfrm>
            <a:off x="521207" y="448056"/>
            <a:ext cx="11376267" cy="64008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effectLst/>
        </p:spPr>
        <p:txBody>
          <a:bodyPr/>
          <a:lstStyle/>
          <a:p>
            <a:r>
              <a:rPr lang="en-IN" b="1" dirty="0">
                <a:solidFill>
                  <a:schemeClr val="accent2">
                    <a:lumMod val="20000"/>
                    <a:lumOff val="80000"/>
                  </a:schemeClr>
                </a:solidFill>
              </a:rPr>
              <a:t>Key Partnerships and Projects</a:t>
            </a:r>
          </a:p>
        </p:txBody>
      </p:sp>
      <p:sp>
        <p:nvSpPr>
          <p:cNvPr id="3" name="Content Placeholder 2">
            <a:extLst>
              <a:ext uri="{FF2B5EF4-FFF2-40B4-BE49-F238E27FC236}">
                <a16:creationId xmlns:a16="http://schemas.microsoft.com/office/drawing/2014/main" id="{7FFE9AD1-590D-FA69-F3F8-5BB4937E5139}"/>
              </a:ext>
            </a:extLst>
          </p:cNvPr>
          <p:cNvSpPr>
            <a:spLocks noGrp="1"/>
          </p:cNvSpPr>
          <p:nvPr>
            <p:ph sz="quarter" idx="10"/>
          </p:nvPr>
        </p:nvSpPr>
        <p:spPr>
          <a:xfrm>
            <a:off x="123290" y="1253447"/>
            <a:ext cx="12068709" cy="5604553"/>
          </a:xfrm>
          <a:blipFill>
            <a:blip r:embed="rId2"/>
            <a:tile tx="0" ty="0" sx="100000" sy="100000" flip="none" algn="tl"/>
          </a:blipFill>
        </p:spPr>
        <p:txBody>
          <a:bodyPr>
            <a:normAutofit/>
          </a:bodyPr>
          <a:lstStyle/>
          <a:p>
            <a:r>
              <a:rPr lang="en-IN" sz="1600" b="1" dirty="0">
                <a:solidFill>
                  <a:srgbClr val="0070C0"/>
                </a:solidFill>
              </a:rPr>
              <a:t>Toyota Rare Earths India </a:t>
            </a:r>
            <a:r>
              <a:rPr lang="en-IN" sz="1600" b="1" dirty="0" err="1">
                <a:solidFill>
                  <a:srgbClr val="0070C0"/>
                </a:solidFill>
              </a:rPr>
              <a:t>Pvt.</a:t>
            </a:r>
            <a:r>
              <a:rPr lang="en-IN" sz="1600" b="1" dirty="0">
                <a:solidFill>
                  <a:srgbClr val="0070C0"/>
                </a:solidFill>
              </a:rPr>
              <a:t> Ltd. (TREI):</a:t>
            </a:r>
            <a:r>
              <a:rPr lang="en-IN" sz="1600" dirty="0">
                <a:solidFill>
                  <a:srgbClr val="0070C0"/>
                </a:solidFill>
              </a:rPr>
              <a:t> </a:t>
            </a:r>
            <a:r>
              <a:rPr lang="en-IN" sz="1600" dirty="0"/>
              <a:t>A subsidiary of Toyota Tsusho Corporation, it has operated a rare earths manufacturing unit in the Andhra Pradesh Special Economic Zone (APSEZ) since 2013.</a:t>
            </a:r>
          </a:p>
          <a:p>
            <a:r>
              <a:rPr lang="en-IN" sz="1600" b="1" dirty="0" err="1">
                <a:solidFill>
                  <a:srgbClr val="0070C0"/>
                </a:solidFill>
              </a:rPr>
              <a:t>Proterial</a:t>
            </a:r>
            <a:r>
              <a:rPr lang="en-IN" sz="1600" b="1" dirty="0">
                <a:solidFill>
                  <a:srgbClr val="0070C0"/>
                </a:solidFill>
              </a:rPr>
              <a:t> Evaluation</a:t>
            </a:r>
            <a:r>
              <a:rPr lang="en-IN" sz="1600" b="1" dirty="0"/>
              <a:t>:</a:t>
            </a:r>
            <a:r>
              <a:rPr lang="en-IN" sz="1600" dirty="0"/>
              <a:t> Former Hitachi Metals unit </a:t>
            </a:r>
            <a:r>
              <a:rPr lang="en-IN" sz="1600" dirty="0" err="1"/>
              <a:t>Proterial</a:t>
            </a:r>
            <a:r>
              <a:rPr lang="en-IN" sz="1600" dirty="0"/>
              <a:t> is evaluating manufacturing rare earth magnets in India to support the electric vehicle (EV) supply chain.</a:t>
            </a:r>
          </a:p>
          <a:p>
            <a:r>
              <a:rPr lang="en-IN" sz="1600" b="1" dirty="0">
                <a:solidFill>
                  <a:srgbClr val="0070C0"/>
                </a:solidFill>
              </a:rPr>
              <a:t>Strategic Collaboration</a:t>
            </a:r>
            <a:r>
              <a:rPr lang="en-IN" sz="1600" b="1" dirty="0"/>
              <a:t>:</a:t>
            </a:r>
            <a:r>
              <a:rPr lang="en-IN" sz="1600" dirty="0"/>
              <a:t> The India–Japan Clean Energy Partnership and various </a:t>
            </a:r>
            <a:r>
              <a:rPr lang="en-IN" sz="1600" dirty="0" err="1"/>
              <a:t>MoUs</a:t>
            </a:r>
            <a:r>
              <a:rPr lang="en-IN" sz="1600" dirty="0"/>
              <a:t> support joint ventures between Indian state-run IREL (India) Limited and Japanese firms</a:t>
            </a:r>
          </a:p>
          <a:p>
            <a:r>
              <a:rPr lang="en-US" sz="1600" b="1" dirty="0">
                <a:solidFill>
                  <a:srgbClr val="0070C0"/>
                </a:solidFill>
              </a:rPr>
              <a:t>Supply Security</a:t>
            </a:r>
            <a:r>
              <a:rPr lang="en-US" sz="1600" b="1" dirty="0"/>
              <a:t>:</a:t>
            </a:r>
            <a:r>
              <a:rPr lang="en-US" sz="1600" dirty="0"/>
              <a:t> Japan imported over 1,000 metric </a:t>
            </a:r>
            <a:r>
              <a:rPr lang="en-US" sz="1600" dirty="0" err="1"/>
              <a:t>tonnes</a:t>
            </a:r>
            <a:r>
              <a:rPr lang="en-US" sz="1600" dirty="0"/>
              <a:t> of rare earths from India in 2024, accounting for a significant portion of IREL's output.</a:t>
            </a:r>
          </a:p>
          <a:p>
            <a:r>
              <a:rPr lang="en-US" sz="1600" b="1" dirty="0">
                <a:solidFill>
                  <a:srgbClr val="0070C0"/>
                </a:solidFill>
              </a:rPr>
              <a:t>Rising Interest</a:t>
            </a:r>
            <a:r>
              <a:rPr lang="en-US" sz="1600" b="1" dirty="0"/>
              <a:t>:</a:t>
            </a:r>
            <a:r>
              <a:rPr lang="en-US" sz="1600" dirty="0"/>
              <a:t> Several major Japanese companies—including Panasonic, Sumitomo Metals and Mining, and Nichia—have explored partnerships in India for EV batteries and critical minerals</a:t>
            </a:r>
          </a:p>
          <a:p>
            <a:r>
              <a:rPr lang="en-US" sz="1600" dirty="0">
                <a:solidFill>
                  <a:srgbClr val="0070C0"/>
                </a:solidFill>
              </a:rPr>
              <a:t>.</a:t>
            </a:r>
            <a:r>
              <a:rPr lang="en-US" sz="1600" b="1" dirty="0">
                <a:solidFill>
                  <a:srgbClr val="0070C0"/>
                </a:solidFill>
              </a:rPr>
              <a:t>Location Focus</a:t>
            </a:r>
            <a:r>
              <a:rPr lang="en-US" sz="1600" b="1" dirty="0"/>
              <a:t>:</a:t>
            </a:r>
            <a:r>
              <a:rPr lang="en-US" sz="1600" dirty="0"/>
              <a:t> Efforts are focused on exploring hard rock rare earth deposits in Rajasthan and Gujarat.</a:t>
            </a:r>
            <a:endParaRPr lang="en-IN" sz="1600" dirty="0"/>
          </a:p>
        </p:txBody>
      </p:sp>
    </p:spTree>
    <p:extLst>
      <p:ext uri="{BB962C8B-B14F-4D97-AF65-F5344CB8AC3E}">
        <p14:creationId xmlns:p14="http://schemas.microsoft.com/office/powerpoint/2010/main" val="1939342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271C8-0A27-DC9C-B0F2-42200D47D1CD}"/>
              </a:ext>
            </a:extLst>
          </p:cNvPr>
          <p:cNvSpPr>
            <a:spLocks noGrp="1"/>
          </p:cNvSpPr>
          <p:nvPr>
            <p:ph type="title"/>
          </p:nvPr>
        </p:nvSpPr>
        <p:spPr>
          <a:xfrm>
            <a:off x="521207" y="448056"/>
            <a:ext cx="11006397" cy="64008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pPr algn="ctr"/>
            <a:r>
              <a:rPr lang="en-US" dirty="0">
                <a:solidFill>
                  <a:schemeClr val="accent6">
                    <a:lumMod val="75000"/>
                  </a:schemeClr>
                </a:solidFill>
                <a:latin typeface="Segoe UI Light" panose="020B0502040204020203" pitchFamily="34" charset="0"/>
                <a:cs typeface="Segoe UI Light" panose="020B0502040204020203" pitchFamily="34" charset="0"/>
              </a:rPr>
              <a:t>New Developments</a:t>
            </a:r>
            <a:endParaRPr lang="en-IN" dirty="0"/>
          </a:p>
        </p:txBody>
      </p:sp>
      <p:sp>
        <p:nvSpPr>
          <p:cNvPr id="3" name="Content Placeholder 2">
            <a:extLst>
              <a:ext uri="{FF2B5EF4-FFF2-40B4-BE49-F238E27FC236}">
                <a16:creationId xmlns:a16="http://schemas.microsoft.com/office/drawing/2014/main" id="{760AF7CE-D399-865C-96CE-10A01814E7C3}"/>
              </a:ext>
            </a:extLst>
          </p:cNvPr>
          <p:cNvSpPr>
            <a:spLocks noGrp="1"/>
          </p:cNvSpPr>
          <p:nvPr>
            <p:ph sz="quarter" idx="10"/>
          </p:nvPr>
        </p:nvSpPr>
        <p:spPr>
          <a:xfrm>
            <a:off x="539495" y="1435608"/>
            <a:ext cx="10988109" cy="5119304"/>
          </a:xfrm>
          <a:blipFill>
            <a:blip r:embed="rId2"/>
            <a:tile tx="0" ty="0" sx="100000" sy="100000" flip="none" algn="tl"/>
          </a:blipFill>
        </p:spPr>
        <p:txBody>
          <a:bodyPr>
            <a:normAutofit/>
          </a:bodyPr>
          <a:lstStyle/>
          <a:p>
            <a:r>
              <a:rPr lang="en-US" sz="2000" dirty="0"/>
              <a:t>India has approved a 72.8 billion rupees ($815.74 million) rare earth permanent magnets manufacturing </a:t>
            </a:r>
            <a:r>
              <a:rPr lang="en-US" sz="2000" dirty="0" err="1"/>
              <a:t>programme</a:t>
            </a:r>
            <a:r>
              <a:rPr lang="en-US" sz="2000" dirty="0"/>
              <a:t>,  in an effort to cut reliance on imports for the elements critical to sectors ranging from electric vehicles and aerospace to </a:t>
            </a:r>
            <a:r>
              <a:rPr lang="en-US" sz="2000" dirty="0" err="1"/>
              <a:t>defence</a:t>
            </a:r>
            <a:r>
              <a:rPr lang="en-US" sz="2000" dirty="0"/>
              <a:t> and renewable energy.</a:t>
            </a:r>
          </a:p>
          <a:p>
            <a:r>
              <a:rPr lang="en-US" sz="2000" dirty="0"/>
              <a:t>India's consumption of rare earth permanent magnets - one of the strongest types of permanent magnets - is expected to double by 2030, but it currently meets its demand primarily through imports.</a:t>
            </a:r>
            <a:endParaRPr lang="en-IN"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1000"/>
              </a:spcBef>
              <a:spcAft>
                <a:spcPts val="600"/>
              </a:spcAft>
            </a:pPr>
            <a:endParaRPr lang="en-US" sz="2000" dirty="0">
              <a:solidFill>
                <a:srgbClr val="C00000"/>
              </a:solidFill>
              <a:latin typeface="Segoe UI" panose="020B0502040204020203" pitchFamily="34" charset="0"/>
              <a:cs typeface="Segoe UI" panose="020B0502040204020203" pitchFamily="34" charset="0"/>
            </a:endParaRPr>
          </a:p>
          <a:p>
            <a:pPr marL="171450" indent="-171450">
              <a:lnSpc>
                <a:spcPts val="1800"/>
              </a:lnSpc>
              <a:spcBef>
                <a:spcPts val="1000"/>
              </a:spcBef>
              <a:spcAft>
                <a:spcPts val="600"/>
              </a:spcAft>
              <a:buFont typeface="Arial" panose="020B0604020202020204" pitchFamily="34" charset="0"/>
              <a:buChar char="•"/>
            </a:pPr>
            <a:endParaRPr lang="en-US" sz="2000" dirty="0">
              <a:solidFill>
                <a:srgbClr val="923922"/>
              </a:solidFill>
              <a:latin typeface="Segoe UI" panose="020B0502040204020203" pitchFamily="34" charset="0"/>
              <a:cs typeface="Segoe UI" panose="020B0502040204020203" pitchFamily="34" charset="0"/>
            </a:endParaRPr>
          </a:p>
          <a:p>
            <a:endParaRPr lang="en-IN" dirty="0"/>
          </a:p>
        </p:txBody>
      </p:sp>
    </p:spTree>
    <p:extLst>
      <p:ext uri="{BB962C8B-B14F-4D97-AF65-F5344CB8AC3E}">
        <p14:creationId xmlns:p14="http://schemas.microsoft.com/office/powerpoint/2010/main" val="786096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7" y="448056"/>
            <a:ext cx="11376267" cy="640080"/>
          </a:xfrm>
          <a:solidFill>
            <a:srgbClr val="F8CAB6"/>
          </a:solidFill>
        </p:spPr>
        <p:txBody>
          <a:bodyPr>
            <a:normAutofit/>
          </a:bodyPr>
          <a:lstStyle/>
          <a:p>
            <a:r>
              <a:rPr lang="en-US" dirty="0">
                <a:solidFill>
                  <a:schemeClr val="accent2">
                    <a:lumMod val="75000"/>
                  </a:schemeClr>
                </a:solidFill>
                <a:latin typeface="Segoe UI Light" panose="020B0502040204020203" pitchFamily="34" charset="0"/>
                <a:cs typeface="Segoe UI Light" panose="020B0502040204020203" pitchFamily="34" charset="0"/>
              </a:rPr>
              <a:t> Rare Earth Production and Deposits </a:t>
            </a:r>
          </a:p>
        </p:txBody>
      </p:sp>
      <p:sp>
        <p:nvSpPr>
          <p:cNvPr id="30" name="Content Placeholder 17"/>
          <p:cNvSpPr txBox="1">
            <a:spLocks/>
          </p:cNvSpPr>
          <p:nvPr/>
        </p:nvSpPr>
        <p:spPr>
          <a:xfrm>
            <a:off x="521207" y="1253447"/>
            <a:ext cx="11376267" cy="5393933"/>
          </a:xfrm>
          <a:prstGeom prst="rect">
            <a:avLst/>
          </a:prstGeom>
          <a:blipFill>
            <a:blip r:embed="rId2"/>
            <a:tile tx="0" ty="0" sx="100000" sy="100000" flip="none" algn="tl"/>
          </a:blipFill>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   India has significant reserves of rare earth elements (REEs), with an estimated 6.9 million metric tons of rare earth reserves, accounting for 6% of the world's total reserves. The country ranks fifth in the world in terms of rare earth reserves, after China, Vietnam, Brazil, and Russia ¹.</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dirty="0">
                <a:effectLst/>
                <a:latin typeface="Arial" panose="020B0604020202020204" pitchFamily="34" charset="0"/>
                <a:ea typeface="Calibri" panose="020F0502020204030204" pitchFamily="34" charset="0"/>
                <a:cs typeface="Times New Roman" panose="02020603050405020304" pitchFamily="18" charset="0"/>
              </a:rPr>
              <a:t>Rare Earth Reserves in India:</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800" dirty="0">
                <a:effectLst/>
                <a:latin typeface="Arial" panose="020B0604020202020204" pitchFamily="34" charset="0"/>
                <a:ea typeface="Calibri" panose="020F0502020204030204" pitchFamily="34" charset="0"/>
                <a:cs typeface="Times New Roman" panose="02020603050405020304" pitchFamily="18" charset="0"/>
              </a:rPr>
              <a:t>Total Reserves: 6.9 million metric tons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800" dirty="0">
                <a:effectLst/>
                <a:latin typeface="Arial" panose="020B0604020202020204" pitchFamily="34" charset="0"/>
                <a:ea typeface="Calibri" panose="020F0502020204030204" pitchFamily="34" charset="0"/>
                <a:cs typeface="Times New Roman" panose="02020603050405020304" pitchFamily="18" charset="0"/>
              </a:rPr>
              <a:t>Global Ranking: 5th</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800" dirty="0">
                <a:effectLst/>
                <a:latin typeface="Arial" panose="020B0604020202020204" pitchFamily="34" charset="0"/>
                <a:ea typeface="Calibri" panose="020F0502020204030204" pitchFamily="34" charset="0"/>
                <a:cs typeface="Times New Roman" panose="02020603050405020304" pitchFamily="18" charset="0"/>
              </a:rPr>
              <a:t>Percentage of Global Reserves: 6%</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800" dirty="0">
                <a:effectLst/>
                <a:latin typeface="Arial" panose="020B0604020202020204" pitchFamily="34" charset="0"/>
                <a:ea typeface="Calibri" panose="020F0502020204030204" pitchFamily="34" charset="0"/>
                <a:cs typeface="Times New Roman" panose="02020603050405020304" pitchFamily="18" charset="0"/>
              </a:rPr>
              <a:t>Main Sources: Monazite-bearing beach sand deposits in Kerala, Tamil Nadu, Odisha, Andhra Pradesh, Maharashtra, and Gujarat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800" dirty="0">
                <a:effectLst/>
                <a:latin typeface="Arial" panose="020B0604020202020204" pitchFamily="34" charset="0"/>
                <a:ea typeface="Calibri" panose="020F0502020204030204" pitchFamily="34" charset="0"/>
                <a:cs typeface="Times New Roman" panose="02020603050405020304" pitchFamily="18" charset="0"/>
              </a:rPr>
              <a:t>Available REEs: Lanthanum, Cerium, Neodymium, Praseodymium, and Samarium</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en-US" sz="1800" dirty="0">
                <a:effectLst/>
                <a:latin typeface="Arial" panose="020B0604020202020204" pitchFamily="34" charset="0"/>
                <a:ea typeface="Calibri" panose="020F0502020204030204" pitchFamily="34" charset="0"/>
                <a:cs typeface="Times New Roman" panose="02020603050405020304" pitchFamily="18" charset="0"/>
              </a:rPr>
              <a:t>Unavailable REEs: Dysprosium, Terbium, and Europium (classified as Heavy Rare Earth Elements)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Content Placeholder 17"/>
          <p:cNvSpPr txBox="1">
            <a:spLocks/>
          </p:cNvSpPr>
          <p:nvPr/>
        </p:nvSpPr>
        <p:spPr>
          <a:xfrm>
            <a:off x="1066040" y="1958189"/>
            <a:ext cx="2486328" cy="91399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25" name="Content Placeholder 17"/>
          <p:cNvSpPr txBox="1">
            <a:spLocks/>
          </p:cNvSpPr>
          <p:nvPr/>
        </p:nvSpPr>
        <p:spPr>
          <a:xfrm>
            <a:off x="1066038" y="2936927"/>
            <a:ext cx="2651153" cy="145610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29" name="Content Placeholder 17"/>
          <p:cNvSpPr txBox="1">
            <a:spLocks/>
          </p:cNvSpPr>
          <p:nvPr/>
        </p:nvSpPr>
        <p:spPr>
          <a:xfrm>
            <a:off x="1076799" y="4360521"/>
            <a:ext cx="2784602" cy="111067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17" name="Content Placeholder 17"/>
          <p:cNvSpPr txBox="1">
            <a:spLocks/>
          </p:cNvSpPr>
          <p:nvPr/>
        </p:nvSpPr>
        <p:spPr>
          <a:xfrm>
            <a:off x="628962" y="5832234"/>
            <a:ext cx="3449878" cy="69290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solidFill>
                <a:prstClr val="black">
                  <a:lumMod val="75000"/>
                  <a:lumOff val="25000"/>
                </a:prstClr>
              </a:solidFill>
            </a:endParaRPr>
          </a:p>
        </p:txBody>
      </p:sp>
    </p:spTree>
    <p:extLst>
      <p:ext uri="{BB962C8B-B14F-4D97-AF65-F5344CB8AC3E}">
        <p14:creationId xmlns:p14="http://schemas.microsoft.com/office/powerpoint/2010/main" val="2596833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E493E-C835-7F1B-D7F6-F81D5E7B77C8}"/>
              </a:ext>
            </a:extLst>
          </p:cNvPr>
          <p:cNvSpPr>
            <a:spLocks noGrp="1"/>
          </p:cNvSpPr>
          <p:nvPr>
            <p:ph type="title"/>
          </p:nvPr>
        </p:nvSpPr>
        <p:spPr>
          <a:xfrm>
            <a:off x="174661" y="448056"/>
            <a:ext cx="12017339" cy="640080"/>
          </a:xfrm>
          <a:blipFill>
            <a:blip r:embed="rId2"/>
            <a:tile tx="0" ty="0" sx="100000" sy="100000" flip="none" algn="tl"/>
          </a:blipFill>
        </p:spPr>
        <p:txBody>
          <a:bodyPr/>
          <a:lstStyle/>
          <a:p>
            <a:r>
              <a:rPr lang="en-US" b="1" dirty="0">
                <a:solidFill>
                  <a:srgbClr val="C00000"/>
                </a:solidFill>
              </a:rPr>
              <a:t>Main Players in Indian Market</a:t>
            </a:r>
            <a:endParaRPr lang="en-IN" b="1" dirty="0">
              <a:solidFill>
                <a:srgbClr val="C00000"/>
              </a:solidFill>
            </a:endParaRPr>
          </a:p>
        </p:txBody>
      </p:sp>
      <p:sp>
        <p:nvSpPr>
          <p:cNvPr id="3" name="Content Placeholder 2">
            <a:extLst>
              <a:ext uri="{FF2B5EF4-FFF2-40B4-BE49-F238E27FC236}">
                <a16:creationId xmlns:a16="http://schemas.microsoft.com/office/drawing/2014/main" id="{3D9F7463-EF50-7317-75B0-4BF0302F60BF}"/>
              </a:ext>
            </a:extLst>
          </p:cNvPr>
          <p:cNvSpPr>
            <a:spLocks noGrp="1"/>
          </p:cNvSpPr>
          <p:nvPr>
            <p:ph sz="quarter" idx="10"/>
          </p:nvPr>
        </p:nvSpPr>
        <p:spPr>
          <a:xfrm>
            <a:off x="174661" y="1171254"/>
            <a:ext cx="12017339" cy="6154220"/>
          </a:xfrm>
          <a:blipFill>
            <a:blip r:embed="rId3"/>
            <a:tile tx="0" ty="0" sx="100000" sy="100000" flip="none" algn="tl"/>
          </a:blipFill>
        </p:spPr>
        <p:txBody>
          <a:bodyPr>
            <a:normAutofit fontScale="25000" lnSpcReduction="20000"/>
          </a:bodyPr>
          <a:lstStyle/>
          <a:p>
            <a:pPr>
              <a:lnSpc>
                <a:spcPct val="107000"/>
              </a:lnSpc>
              <a:spcAft>
                <a:spcPts val="800"/>
              </a:spcAft>
              <a:buNone/>
            </a:pPr>
            <a:r>
              <a:rPr lang="en-US" sz="68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India has a significant presence in the rare earth industry, with several key players involved in mining, refining, and producing rare earth elements and compounds. Here are some notable rare earth producers in India.</a:t>
            </a:r>
            <a:endParaRPr lang="en-IN" sz="6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914400">
              <a:lnSpc>
                <a:spcPct val="107000"/>
              </a:lnSpc>
              <a:buNone/>
            </a:pPr>
            <a:r>
              <a:rPr lang="en-US" sz="6800" b="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Indian Rare Earths Limited (IREL): A Public Sector Undertaking under the Department of Atomic Energy, IREL is the sole producer of rare earth compounds in India.  </a:t>
            </a:r>
            <a:r>
              <a:rPr lang="en-US" sz="6800" b="1" u="sng"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They operate several units, including:</a:t>
            </a:r>
            <a:endParaRPr lang="en-IN" sz="6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914400">
              <a:lnSpc>
                <a:spcPct val="107000"/>
              </a:lnSpc>
              <a:buNone/>
            </a:pPr>
            <a:r>
              <a:rPr lang="en-US" sz="6800" b="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 Odisha Sand Complex (OSCOM): A rare earth extraction plant in Odisha that produces mixed rare earth chloride.</a:t>
            </a:r>
            <a:endParaRPr lang="en-IN" sz="6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914400">
              <a:lnSpc>
                <a:spcPct val="107000"/>
              </a:lnSpc>
              <a:buNone/>
            </a:pPr>
            <a:r>
              <a:rPr lang="en-US" sz="6800" b="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 Rare Earth Division (RED): A plant in Aluva, Kerala, that produces high-purity rare earth oxides and compounds.</a:t>
            </a:r>
            <a:endParaRPr lang="en-IN" sz="6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914400">
              <a:lnSpc>
                <a:spcPct val="107000"/>
              </a:lnSpc>
              <a:buNone/>
            </a:pPr>
            <a:r>
              <a:rPr lang="en-US" sz="6800" b="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 </a:t>
            </a:r>
            <a:r>
              <a:rPr lang="en-US" sz="6800" b="1" dirty="0" err="1">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Manavalakurichi</a:t>
            </a:r>
            <a:r>
              <a:rPr lang="en-US" sz="6800" b="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 unit: A unit in Tamil Nadu that produces high-purity individual rare earth compounds.</a:t>
            </a:r>
            <a:endParaRPr lang="en-IN" sz="6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914400">
              <a:lnSpc>
                <a:spcPct val="107000"/>
              </a:lnSpc>
              <a:buNone/>
            </a:pPr>
            <a:r>
              <a:rPr lang="en-US" sz="6800" b="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 Rare Earth Permanent Magnet (REPM) Plant: A plant in Vizag that produces rare earth permanent magnets.</a:t>
            </a:r>
            <a:endParaRPr lang="en-IN" sz="6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914400">
              <a:lnSpc>
                <a:spcPct val="107000"/>
              </a:lnSpc>
              <a:buNone/>
            </a:pPr>
            <a:r>
              <a:rPr lang="en-US" sz="6800" b="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 </a:t>
            </a:r>
            <a:r>
              <a:rPr lang="en-US" sz="6800" b="1" dirty="0" err="1">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Toyotsu</a:t>
            </a:r>
            <a:r>
              <a:rPr lang="en-US" sz="6800" b="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 Rare Earths (India) Pvt. Ltd.: A company that has partnered with IREL to create a critical minerals supply chain and remarket rare earth oxides and carbonates. </a:t>
            </a:r>
            <a:endParaRPr lang="en-IN" sz="6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panose="05000000000000000000" pitchFamily="2" charset="2"/>
              <a:buChar char=""/>
            </a:pPr>
            <a:r>
              <a:rPr lang="en-US" sz="6800" b="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Rare Earth Minerals: A company based in </a:t>
            </a:r>
            <a:r>
              <a:rPr lang="en-US" sz="6800" b="1" dirty="0" err="1">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Rajsamand</a:t>
            </a:r>
            <a:r>
              <a:rPr lang="en-US" sz="6800" b="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 Rajasthan, that processes, supplies, and exports rare earth minerals like abrasive garnet sand, quartz stone, and quartz powder.</a:t>
            </a:r>
            <a:endParaRPr lang="en-IN" sz="6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US" sz="68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68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These companies contribute to India's growing rare earth industry, which is expected to play a significant role in the country's economic development and technological advancements.</a:t>
            </a:r>
            <a:endParaRPr lang="en-IN" sz="6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368471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7" y="448056"/>
            <a:ext cx="11482951" cy="640080"/>
          </a:xfrm>
          <a:blipFill>
            <a:blip r:embed="rId3"/>
            <a:tile tx="0" ty="0" sx="100000" sy="100000" flip="none" algn="tl"/>
          </a:blipFill>
        </p:spPr>
        <p:txBody>
          <a:bodyPr>
            <a:normAutofit/>
          </a:bodyPr>
          <a:lstStyle/>
          <a:p>
            <a:pPr lvl="0"/>
            <a:r>
              <a:rPr lang="en-US" b="1" dirty="0">
                <a:solidFill>
                  <a:srgbClr val="FF0000"/>
                </a:solidFill>
                <a:latin typeface="Segoe UI Light" panose="020B0502040204020203" pitchFamily="34" charset="0"/>
                <a:cs typeface="Segoe UI Light" panose="020B0502040204020203" pitchFamily="34" charset="0"/>
              </a:rPr>
              <a:t>Production Forecast in India:</a:t>
            </a:r>
          </a:p>
        </p:txBody>
      </p:sp>
      <p:sp>
        <p:nvSpPr>
          <p:cNvPr id="42" name="Content Placeholder 17"/>
          <p:cNvSpPr txBox="1">
            <a:spLocks/>
          </p:cNvSpPr>
          <p:nvPr/>
        </p:nvSpPr>
        <p:spPr>
          <a:xfrm>
            <a:off x="1066038" y="4571824"/>
            <a:ext cx="9427259" cy="1838120"/>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43" name="Content Placeholder 17"/>
          <p:cNvSpPr txBox="1">
            <a:spLocks/>
          </p:cNvSpPr>
          <p:nvPr/>
        </p:nvSpPr>
        <p:spPr>
          <a:xfrm>
            <a:off x="4747855" y="4571824"/>
            <a:ext cx="3106367"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44" name="Content Placeholder 17"/>
          <p:cNvSpPr txBox="1">
            <a:spLocks/>
          </p:cNvSpPr>
          <p:nvPr/>
        </p:nvSpPr>
        <p:spPr>
          <a:xfrm>
            <a:off x="8429668" y="4571824"/>
            <a:ext cx="2658635" cy="69776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3" name="Picture 2">
            <a:extLst>
              <a:ext uri="{FF2B5EF4-FFF2-40B4-BE49-F238E27FC236}">
                <a16:creationId xmlns:a16="http://schemas.microsoft.com/office/drawing/2014/main" id="{83518E65-68CA-77C9-E463-12E86CD002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97433" y="1350336"/>
            <a:ext cx="6115050" cy="5525644"/>
          </a:xfrm>
          <a:prstGeom prst="rect">
            <a:avLst/>
          </a:prstGeom>
          <a:noFill/>
          <a:ln>
            <a:noFill/>
          </a:ln>
        </p:spPr>
      </p:pic>
      <p:graphicFrame>
        <p:nvGraphicFramePr>
          <p:cNvPr id="5" name="Table 4">
            <a:extLst>
              <a:ext uri="{FF2B5EF4-FFF2-40B4-BE49-F238E27FC236}">
                <a16:creationId xmlns:a16="http://schemas.microsoft.com/office/drawing/2014/main" id="{4EF584F1-28B7-3E63-E469-095E361E42E8}"/>
              </a:ext>
            </a:extLst>
          </p:cNvPr>
          <p:cNvGraphicFramePr>
            <a:graphicFrameLocks noGrp="1"/>
          </p:cNvGraphicFramePr>
          <p:nvPr>
            <p:extLst>
              <p:ext uri="{D42A27DB-BD31-4B8C-83A1-F6EECF244321}">
                <p14:modId xmlns:p14="http://schemas.microsoft.com/office/powerpoint/2010/main" val="3477129694"/>
              </p:ext>
            </p:extLst>
          </p:nvPr>
        </p:nvGraphicFramePr>
        <p:xfrm>
          <a:off x="619774" y="1350336"/>
          <a:ext cx="5476226" cy="5220587"/>
        </p:xfrm>
        <a:graphic>
          <a:graphicData uri="http://schemas.openxmlformats.org/drawingml/2006/table">
            <a:tbl>
              <a:tblPr firstRow="1" firstCol="1" bandRow="1">
                <a:tableStyleId>{5C22544A-7EE6-4342-B048-85BDC9FD1C3A}</a:tableStyleId>
              </a:tblPr>
              <a:tblGrid>
                <a:gridCol w="1655096">
                  <a:extLst>
                    <a:ext uri="{9D8B030D-6E8A-4147-A177-3AD203B41FA5}">
                      <a16:colId xmlns:a16="http://schemas.microsoft.com/office/drawing/2014/main" val="2804048139"/>
                    </a:ext>
                  </a:extLst>
                </a:gridCol>
                <a:gridCol w="3821130">
                  <a:extLst>
                    <a:ext uri="{9D8B030D-6E8A-4147-A177-3AD203B41FA5}">
                      <a16:colId xmlns:a16="http://schemas.microsoft.com/office/drawing/2014/main" val="2639266414"/>
                    </a:ext>
                  </a:extLst>
                </a:gridCol>
              </a:tblGrid>
              <a:tr h="1519592">
                <a:tc>
                  <a:txBody>
                    <a:bodyPr/>
                    <a:lstStyle/>
                    <a:p>
                      <a:pPr>
                        <a:lnSpc>
                          <a:spcPct val="107000"/>
                        </a:lnSpc>
                        <a:spcAft>
                          <a:spcPts val="800"/>
                        </a:spcAft>
                        <a:buNone/>
                      </a:pPr>
                      <a:r>
                        <a:rPr lang="en-IN" sz="1200" dirty="0">
                          <a:effectLst/>
                        </a:rPr>
                        <a:t> </a:t>
                      </a:r>
                      <a:r>
                        <a:rPr lang="en-IN" sz="2800" dirty="0">
                          <a:effectLst/>
                        </a:rPr>
                        <a:t>Year</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IN" sz="1200" dirty="0">
                          <a:effectLst/>
                        </a:rPr>
                        <a:t>            </a:t>
                      </a:r>
                      <a:r>
                        <a:rPr lang="en-IN" sz="2800" dirty="0">
                          <a:effectLst/>
                        </a:rPr>
                        <a:t>Metric Tons   (Forecast)</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32932517"/>
                  </a:ext>
                </a:extLst>
              </a:tr>
              <a:tr h="740199">
                <a:tc>
                  <a:txBody>
                    <a:bodyPr/>
                    <a:lstStyle/>
                    <a:p>
                      <a:pPr>
                        <a:lnSpc>
                          <a:spcPct val="107000"/>
                        </a:lnSpc>
                        <a:spcAft>
                          <a:spcPts val="800"/>
                        </a:spcAft>
                        <a:buNone/>
                      </a:pPr>
                      <a:r>
                        <a:rPr lang="en-IN" sz="2800" dirty="0">
                          <a:effectLst/>
                        </a:rPr>
                        <a:t>2028</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IN" sz="2800" dirty="0">
                          <a:effectLst/>
                        </a:rPr>
                        <a:t>3081.20</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11663266"/>
                  </a:ext>
                </a:extLst>
              </a:tr>
              <a:tr h="740199">
                <a:tc>
                  <a:txBody>
                    <a:bodyPr/>
                    <a:lstStyle/>
                    <a:p>
                      <a:pPr>
                        <a:lnSpc>
                          <a:spcPct val="107000"/>
                        </a:lnSpc>
                        <a:spcAft>
                          <a:spcPts val="800"/>
                        </a:spcAft>
                        <a:buNone/>
                      </a:pPr>
                      <a:r>
                        <a:rPr lang="en-IN" sz="2800" dirty="0">
                          <a:effectLst/>
                        </a:rPr>
                        <a:t>2027</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IN" sz="2800" dirty="0">
                          <a:effectLst/>
                        </a:rPr>
                        <a:t>3028.49</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05197268"/>
                  </a:ext>
                </a:extLst>
              </a:tr>
              <a:tr h="740199">
                <a:tc>
                  <a:txBody>
                    <a:bodyPr/>
                    <a:lstStyle/>
                    <a:p>
                      <a:pPr>
                        <a:lnSpc>
                          <a:spcPct val="107000"/>
                        </a:lnSpc>
                        <a:spcAft>
                          <a:spcPts val="800"/>
                        </a:spcAft>
                        <a:buNone/>
                      </a:pPr>
                      <a:r>
                        <a:rPr lang="en-IN" sz="2800" dirty="0">
                          <a:effectLst/>
                        </a:rPr>
                        <a:t>2026</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IN" sz="2800" dirty="0">
                          <a:effectLst/>
                        </a:rPr>
                        <a:t>2974.71</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18941795"/>
                  </a:ext>
                </a:extLst>
              </a:tr>
              <a:tr h="740199">
                <a:tc>
                  <a:txBody>
                    <a:bodyPr/>
                    <a:lstStyle/>
                    <a:p>
                      <a:pPr>
                        <a:lnSpc>
                          <a:spcPct val="107000"/>
                        </a:lnSpc>
                        <a:spcAft>
                          <a:spcPts val="800"/>
                        </a:spcAft>
                        <a:buNone/>
                      </a:pPr>
                      <a:r>
                        <a:rPr lang="en-IN" sz="2800" dirty="0">
                          <a:effectLst/>
                        </a:rPr>
                        <a:t>2025</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IN" sz="2800" dirty="0">
                          <a:effectLst/>
                        </a:rPr>
                        <a:t>2919.83</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23892282"/>
                  </a:ext>
                </a:extLst>
              </a:tr>
              <a:tr h="740199">
                <a:tc>
                  <a:txBody>
                    <a:bodyPr/>
                    <a:lstStyle/>
                    <a:p>
                      <a:pPr>
                        <a:lnSpc>
                          <a:spcPct val="107000"/>
                        </a:lnSpc>
                        <a:spcAft>
                          <a:spcPts val="800"/>
                        </a:spcAft>
                        <a:buNone/>
                      </a:pPr>
                      <a:r>
                        <a:rPr lang="en-IN" sz="2800" dirty="0">
                          <a:effectLst/>
                        </a:rPr>
                        <a:t>2024</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buNone/>
                      </a:pPr>
                      <a:r>
                        <a:rPr lang="en-IN" sz="2800" dirty="0">
                          <a:effectLst/>
                        </a:rPr>
                        <a:t>2863.83</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62575402"/>
                  </a:ext>
                </a:extLst>
              </a:tr>
            </a:tbl>
          </a:graphicData>
        </a:graphic>
      </p:graphicFrame>
      <p:sp>
        <p:nvSpPr>
          <p:cNvPr id="7" name="Rectangle 1">
            <a:extLst>
              <a:ext uri="{FF2B5EF4-FFF2-40B4-BE49-F238E27FC236}">
                <a16:creationId xmlns:a16="http://schemas.microsoft.com/office/drawing/2014/main" id="{FC2B129A-AF8C-EF9F-DC8E-CF434F2D5EA2}"/>
              </a:ext>
            </a:extLst>
          </p:cNvPr>
          <p:cNvSpPr>
            <a:spLocks noChangeArrowheads="1"/>
          </p:cNvSpPr>
          <p:nvPr/>
        </p:nvSpPr>
        <p:spPr bwMode="auto">
          <a:xfrm>
            <a:off x="1155700" y="28622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Tree>
    <p:extLst>
      <p:ext uri="{BB962C8B-B14F-4D97-AF65-F5344CB8AC3E}">
        <p14:creationId xmlns:p14="http://schemas.microsoft.com/office/powerpoint/2010/main" val="1328676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015797" cy="640080"/>
          </a:xfrm>
          <a:blipFill>
            <a:blip r:embed="rId2"/>
            <a:tile tx="0" ty="0" sx="100000" sy="100000" flip="none" algn="tl"/>
          </a:blipFill>
        </p:spPr>
        <p:txBody>
          <a:bodyPr/>
          <a:lstStyle/>
          <a:p>
            <a:r>
              <a:rPr lang="en-US" dirty="0">
                <a:solidFill>
                  <a:schemeClr val="accent1">
                    <a:lumMod val="50000"/>
                  </a:schemeClr>
                </a:solidFill>
                <a:latin typeface="Segoe UI Light" panose="020B0502040204020203" pitchFamily="34" charset="0"/>
                <a:cs typeface="Segoe UI Light" panose="020B0502040204020203" pitchFamily="34" charset="0"/>
              </a:rPr>
              <a:t>China exports and India imports:</a:t>
            </a:r>
          </a:p>
        </p:txBody>
      </p:sp>
      <p:sp>
        <p:nvSpPr>
          <p:cNvPr id="42" name="Content Placeholder 17"/>
          <p:cNvSpPr txBox="1">
            <a:spLocks/>
          </p:cNvSpPr>
          <p:nvPr/>
        </p:nvSpPr>
        <p:spPr>
          <a:xfrm>
            <a:off x="1066038" y="5273573"/>
            <a:ext cx="2919669" cy="129839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sz="18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43" name="Content Placeholder 17"/>
          <p:cNvSpPr txBox="1">
            <a:spLocks/>
          </p:cNvSpPr>
          <p:nvPr/>
        </p:nvSpPr>
        <p:spPr>
          <a:xfrm>
            <a:off x="4747855" y="5273573"/>
            <a:ext cx="3106367"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solidFill>
                <a:srgbClr val="D24726"/>
              </a:solidFill>
              <a:latin typeface="Segoe UI" panose="020B0502040204020203" pitchFamily="34" charset="0"/>
              <a:cs typeface="Segoe UI" panose="020B0502040204020203" pitchFamily="34" charset="0"/>
            </a:endParaRPr>
          </a:p>
        </p:txBody>
      </p:sp>
      <p:sp>
        <p:nvSpPr>
          <p:cNvPr id="44" name="Content Placeholder 17"/>
          <p:cNvSpPr txBox="1">
            <a:spLocks/>
          </p:cNvSpPr>
          <p:nvPr/>
        </p:nvSpPr>
        <p:spPr>
          <a:xfrm>
            <a:off x="8429668" y="5273573"/>
            <a:ext cx="3107336" cy="134188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solidFill>
                <a:prstClr val="black">
                  <a:lumMod val="75000"/>
                  <a:lumOff val="25000"/>
                </a:prstClr>
              </a:solidFill>
            </a:endParaRPr>
          </a:p>
        </p:txBody>
      </p:sp>
      <p:pic>
        <p:nvPicPr>
          <p:cNvPr id="2" name="Picture 1">
            <a:extLst>
              <a:ext uri="{FF2B5EF4-FFF2-40B4-BE49-F238E27FC236}">
                <a16:creationId xmlns:a16="http://schemas.microsoft.com/office/drawing/2014/main" id="{25EA8968-F69A-468F-0647-259BFA4CE923}"/>
              </a:ext>
            </a:extLst>
          </p:cNvPr>
          <p:cNvPicPr>
            <a:picLocks noChangeAspect="1"/>
          </p:cNvPicPr>
          <p:nvPr/>
        </p:nvPicPr>
        <p:blipFill>
          <a:blip r:embed="rId3"/>
          <a:stretch>
            <a:fillRect/>
          </a:stretch>
        </p:blipFill>
        <p:spPr>
          <a:xfrm>
            <a:off x="6096000" y="1166117"/>
            <a:ext cx="4745969" cy="5147353"/>
          </a:xfrm>
          <a:prstGeom prst="rect">
            <a:avLst/>
          </a:prstGeom>
        </p:spPr>
      </p:pic>
      <p:pic>
        <p:nvPicPr>
          <p:cNvPr id="7" name="Content Placeholder 6">
            <a:extLst>
              <a:ext uri="{FF2B5EF4-FFF2-40B4-BE49-F238E27FC236}">
                <a16:creationId xmlns:a16="http://schemas.microsoft.com/office/drawing/2014/main" id="{F05181EC-F8E7-22F9-C41D-8D24D8B32731}"/>
              </a:ext>
            </a:extLst>
          </p:cNvPr>
          <p:cNvPicPr>
            <a:picLocks noGrp="1" noChangeAspect="1"/>
          </p:cNvPicPr>
          <p:nvPr>
            <p:ph sz="quarter" idx="10"/>
          </p:nvPr>
        </p:nvPicPr>
        <p:blipFill rotWithShape="1">
          <a:blip r:embed="rId4">
            <a:extLst>
              <a:ext uri="{28A0092B-C50C-407E-A947-70E740481C1C}">
                <a14:useLocalDpi xmlns:a14="http://schemas.microsoft.com/office/drawing/2010/main" val="0"/>
              </a:ext>
            </a:extLst>
          </a:blip>
          <a:srcRect l="-1" r="1727" b="8784"/>
          <a:stretch>
            <a:fillRect/>
          </a:stretch>
        </p:blipFill>
        <p:spPr bwMode="auto">
          <a:xfrm>
            <a:off x="539750" y="1166117"/>
            <a:ext cx="5203504" cy="524382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9326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CAD85-A86E-0430-2647-8BD61FC87254}"/>
              </a:ext>
            </a:extLst>
          </p:cNvPr>
          <p:cNvSpPr>
            <a:spLocks noGrp="1"/>
          </p:cNvSpPr>
          <p:nvPr>
            <p:ph type="title"/>
          </p:nvPr>
        </p:nvSpPr>
        <p:spPr>
          <a:xfrm>
            <a:off x="521207" y="448056"/>
            <a:ext cx="10965301" cy="640080"/>
          </a:xfrm>
          <a:ln>
            <a:solidFill>
              <a:schemeClr val="accent2">
                <a:lumMod val="40000"/>
                <a:lumOff val="60000"/>
              </a:schemeClr>
            </a:solidFill>
          </a:ln>
          <a:effectLst>
            <a:glow rad="1397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r>
              <a:rPr lang="en-IN" b="1" dirty="0"/>
              <a:t>Current and Projected Demand in India</a:t>
            </a:r>
          </a:p>
        </p:txBody>
      </p:sp>
      <p:pic>
        <p:nvPicPr>
          <p:cNvPr id="4" name="Content Placeholder 3" descr="https://www.drishtiias.com/images/uploads/1762172251_Demand%20for%20Rare%20Earth%20Permanent%20Magnet%20in%20India..png?_gl=1*qnxosy*_gcl_au*MTcyNDMwMjQ5Ny4xNzc3Mjc3Mjk3*_ga*OTk2MjUxMjg2LjE3NzcyNzcyOTc.*_ga_BWKXYCN4T4*czE3NzcyNzcyOTYkbzEkZzAkdDE3NzcyNzcyOTYkajYwJGwwJGgw*_ga_WB3Z5PBL1H*czE3NzcyNzcyOTYkbzEkZzAkdDE3NzcyNzcyOTYkajYwJGwwJGgwJGRLZHloWTBSR081UVJjTlhDbU5XTGFwWGJRVGlEQ1o5czdR">
            <a:extLst>
              <a:ext uri="{FF2B5EF4-FFF2-40B4-BE49-F238E27FC236}">
                <a16:creationId xmlns:a16="http://schemas.microsoft.com/office/drawing/2014/main" id="{34006904-D43F-1D0E-C974-129255265DEB}"/>
              </a:ext>
            </a:extLst>
          </p:cNvPr>
          <p:cNvPicPr>
            <a:picLocks noGrp="1" noChangeAspect="1"/>
          </p:cNvPicPr>
          <p:nvPr>
            <p:ph sz="quarter" idx="10"/>
          </p:nvPr>
        </p:nvPicPr>
        <p:blipFill>
          <a:blip r:embed="rId2"/>
          <a:stretch>
            <a:fillRect/>
          </a:stretch>
        </p:blipFill>
        <p:spPr>
          <a:xfrm>
            <a:off x="1294545" y="1294544"/>
            <a:ext cx="8404259" cy="5563456"/>
          </a:xfrm>
          <a:prstGeom prst="rect">
            <a:avLst/>
          </a:prstGeom>
          <a:effectLst>
            <a:glow rad="63500">
              <a:schemeClr val="accent6">
                <a:satMod val="175000"/>
                <a:alpha val="40000"/>
              </a:schemeClr>
            </a:glow>
          </a:effectLst>
        </p:spPr>
      </p:pic>
    </p:spTree>
    <p:extLst>
      <p:ext uri="{BB962C8B-B14F-4D97-AF65-F5344CB8AC3E}">
        <p14:creationId xmlns:p14="http://schemas.microsoft.com/office/powerpoint/2010/main" val="524610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533F0-313D-EEF5-3EE7-DFE660767620}"/>
              </a:ext>
            </a:extLst>
          </p:cNvPr>
          <p:cNvSpPr>
            <a:spLocks noGrp="1"/>
          </p:cNvSpPr>
          <p:nvPr>
            <p:ph type="title"/>
          </p:nvPr>
        </p:nvSpPr>
        <p:spPr>
          <a:xfrm>
            <a:off x="521207" y="448056"/>
            <a:ext cx="10996123" cy="640080"/>
          </a:xfrm>
          <a:blipFill>
            <a:blip r:embed="rId2"/>
            <a:tile tx="0" ty="0" sx="100000" sy="100000" flip="none" algn="tl"/>
          </a:blipFill>
        </p:spPr>
        <p:txBody>
          <a:bodyPr/>
          <a:lstStyle/>
          <a:p>
            <a:r>
              <a:rPr lang="en-IN" dirty="0"/>
              <a:t>Summary</a:t>
            </a:r>
          </a:p>
        </p:txBody>
      </p:sp>
      <p:sp>
        <p:nvSpPr>
          <p:cNvPr id="3" name="Content Placeholder 2">
            <a:extLst>
              <a:ext uri="{FF2B5EF4-FFF2-40B4-BE49-F238E27FC236}">
                <a16:creationId xmlns:a16="http://schemas.microsoft.com/office/drawing/2014/main" id="{7017E31A-45A7-7B6E-BCB5-329CDC80042A}"/>
              </a:ext>
            </a:extLst>
          </p:cNvPr>
          <p:cNvSpPr>
            <a:spLocks noGrp="1"/>
          </p:cNvSpPr>
          <p:nvPr>
            <p:ph sz="quarter" idx="10"/>
          </p:nvPr>
        </p:nvSpPr>
        <p:spPr>
          <a:xfrm>
            <a:off x="521207" y="1302043"/>
            <a:ext cx="10895641" cy="4759709"/>
          </a:xfrm>
          <a:blipFill>
            <a:blip r:embed="rId3"/>
            <a:tile tx="0" ty="0" sx="100000" sy="100000" flip="none" algn="tl"/>
          </a:blipFill>
        </p:spPr>
        <p:txBody>
          <a:bodyPr/>
          <a:lstStyle/>
          <a:p>
            <a:br>
              <a:rPr lang="en-US" dirty="0"/>
            </a:br>
            <a:r>
              <a:rPr lang="en-US" sz="2000" dirty="0"/>
              <a:t>As we’ve explored today, Rare Earths metals are not “Rare” in usage but these are versatile material with significant potential across various industries. From automotive to aerospace to defense to cutting edge technology, the opportunities for  further innovation are immense. </a:t>
            </a:r>
          </a:p>
          <a:p>
            <a:endParaRPr lang="en-US" sz="2000" dirty="0"/>
          </a:p>
          <a:p>
            <a:r>
              <a:rPr lang="en-US" sz="2000" dirty="0"/>
              <a:t>I encourage you to take an active part in the discussion following my presentation. Your questions and perspectives are invaluable as we work together to explore new opportunities within our field.</a:t>
            </a:r>
            <a:endParaRPr lang="en-IN" sz="2000" dirty="0"/>
          </a:p>
        </p:txBody>
      </p:sp>
    </p:spTree>
    <p:extLst>
      <p:ext uri="{BB962C8B-B14F-4D97-AF65-F5344CB8AC3E}">
        <p14:creationId xmlns:p14="http://schemas.microsoft.com/office/powerpoint/2010/main" val="2029723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11D75-E2CF-6D2A-858A-4B48946FA9D5}"/>
              </a:ext>
            </a:extLst>
          </p:cNvPr>
          <p:cNvSpPr>
            <a:spLocks noGrp="1"/>
          </p:cNvSpPr>
          <p:nvPr>
            <p:ph type="title"/>
          </p:nvPr>
        </p:nvSpPr>
        <p:spPr>
          <a:xfrm>
            <a:off x="390418" y="448056"/>
            <a:ext cx="11455683" cy="640080"/>
          </a:xfrm>
          <a:solidFill>
            <a:srgbClr val="F8CFB6"/>
          </a:solidFill>
          <a:effectLst>
            <a:reflection blurRad="6350" stA="50000" endA="300" endPos="38500" dist="50800" dir="5400000" sy="-100000" algn="bl" rotWithShape="0"/>
          </a:effectLst>
        </p:spPr>
        <p:txBody>
          <a:bodyPr>
            <a:normAutofit/>
          </a:bodyPr>
          <a:lstStyle/>
          <a:p>
            <a:r>
              <a:rPr lang="en-US" b="1" dirty="0">
                <a:solidFill>
                  <a:srgbClr val="FF0000"/>
                </a:solidFill>
              </a:rPr>
              <a:t>Cooperation is only way</a:t>
            </a:r>
            <a:endParaRPr lang="en-IN" b="1" dirty="0">
              <a:solidFill>
                <a:srgbClr val="FF0000"/>
              </a:solidFill>
            </a:endParaRPr>
          </a:p>
        </p:txBody>
      </p:sp>
      <p:sp>
        <p:nvSpPr>
          <p:cNvPr id="3" name="Content Placeholder 2">
            <a:extLst>
              <a:ext uri="{FF2B5EF4-FFF2-40B4-BE49-F238E27FC236}">
                <a16:creationId xmlns:a16="http://schemas.microsoft.com/office/drawing/2014/main" id="{A7AFCF05-4AAD-7123-5B5F-B2C30A8968A5}"/>
              </a:ext>
            </a:extLst>
          </p:cNvPr>
          <p:cNvSpPr>
            <a:spLocks noGrp="1"/>
          </p:cNvSpPr>
          <p:nvPr>
            <p:ph sz="quarter" idx="10"/>
          </p:nvPr>
        </p:nvSpPr>
        <p:spPr>
          <a:xfrm>
            <a:off x="390419" y="1435607"/>
            <a:ext cx="11455684" cy="5283691"/>
          </a:xfrm>
          <a:blipFill>
            <a:blip r:embed="rId2"/>
            <a:tile tx="0" ty="0" sx="100000" sy="100000" flip="none" algn="tl"/>
          </a:blipFill>
          <a:ln>
            <a:solidFill>
              <a:schemeClr val="accent1">
                <a:lumMod val="75000"/>
              </a:schemeClr>
            </a:solidFill>
          </a:ln>
        </p:spPr>
        <p:txBody>
          <a:bodyPr>
            <a:normAutofit fontScale="92500" lnSpcReduction="20000"/>
          </a:bodyPr>
          <a:lstStyle/>
          <a:p>
            <a:r>
              <a:rPr lang="en-US" sz="1800" dirty="0">
                <a:solidFill>
                  <a:srgbClr val="FF0000"/>
                </a:solidFill>
                <a:latin typeface="Algerian" panose="04020705040A02060702" pitchFamily="82" charset="0"/>
              </a:rPr>
              <a:t>DESPITE OUR DIFFERENCES AND INHERENT COMPETITION, China and India are the biggest markets today in terms of population.</a:t>
            </a:r>
          </a:p>
          <a:p>
            <a:r>
              <a:rPr lang="en-US" sz="1800" dirty="0">
                <a:solidFill>
                  <a:srgbClr val="FF0000"/>
                </a:solidFill>
                <a:latin typeface="Algerian" panose="04020705040A02060702" pitchFamily="82" charset="0"/>
              </a:rPr>
              <a:t>India and </a:t>
            </a:r>
            <a:r>
              <a:rPr lang="en-US" sz="1800" dirty="0" err="1">
                <a:solidFill>
                  <a:srgbClr val="FF0000"/>
                </a:solidFill>
                <a:latin typeface="Algerian" panose="04020705040A02060702" pitchFamily="82" charset="0"/>
              </a:rPr>
              <a:t>china</a:t>
            </a:r>
            <a:r>
              <a:rPr lang="en-US" sz="1800" dirty="0">
                <a:solidFill>
                  <a:srgbClr val="FF0000"/>
                </a:solidFill>
                <a:latin typeface="Algerian" panose="04020705040A02060702" pitchFamily="82" charset="0"/>
              </a:rPr>
              <a:t> can be complementary – </a:t>
            </a:r>
            <a:r>
              <a:rPr lang="en-US" sz="1800" dirty="0" err="1">
                <a:solidFill>
                  <a:srgbClr val="FF0000"/>
                </a:solidFill>
                <a:latin typeface="Algerian" panose="04020705040A02060702" pitchFamily="82" charset="0"/>
              </a:rPr>
              <a:t>india</a:t>
            </a:r>
            <a:r>
              <a:rPr lang="en-US" sz="1800" dirty="0">
                <a:solidFill>
                  <a:srgbClr val="FF0000"/>
                </a:solidFill>
                <a:latin typeface="Algerian" panose="04020705040A02060702" pitchFamily="82" charset="0"/>
              </a:rPr>
              <a:t> as a services/manufacturing partner and consumer market; </a:t>
            </a:r>
            <a:r>
              <a:rPr lang="en-US" sz="1800" dirty="0" err="1">
                <a:solidFill>
                  <a:srgbClr val="FF0000"/>
                </a:solidFill>
                <a:latin typeface="Algerian" panose="04020705040A02060702" pitchFamily="82" charset="0"/>
              </a:rPr>
              <a:t>china</a:t>
            </a:r>
            <a:r>
              <a:rPr lang="en-US" sz="1800" dirty="0">
                <a:solidFill>
                  <a:srgbClr val="FF0000"/>
                </a:solidFill>
                <a:latin typeface="Algerian" panose="04020705040A02060702" pitchFamily="82" charset="0"/>
              </a:rPr>
              <a:t> as tech and capital provider in many sectors, though geopolitics complicate ties. </a:t>
            </a:r>
          </a:p>
          <a:p>
            <a:r>
              <a:rPr lang="en-US" sz="1800" dirty="0">
                <a:solidFill>
                  <a:srgbClr val="FF0000"/>
                </a:solidFill>
                <a:latin typeface="Algerian" panose="04020705040A02060702" pitchFamily="82" charset="0"/>
              </a:rPr>
              <a:t>Timing: Near term </a:t>
            </a:r>
            <a:r>
              <a:rPr lang="en-US" sz="1800" dirty="0" err="1">
                <a:solidFill>
                  <a:srgbClr val="FF0000"/>
                </a:solidFill>
                <a:latin typeface="Algerian" panose="04020705040A02060702" pitchFamily="82" charset="0"/>
              </a:rPr>
              <a:t>china</a:t>
            </a:r>
            <a:r>
              <a:rPr lang="en-US" sz="1800" dirty="0">
                <a:solidFill>
                  <a:srgbClr val="FF0000"/>
                </a:solidFill>
                <a:latin typeface="Algerian" panose="04020705040A02060702" pitchFamily="82" charset="0"/>
              </a:rPr>
              <a:t> remains dominant in capital goods and high-tech manufacturing; </a:t>
            </a:r>
            <a:r>
              <a:rPr lang="en-US" sz="1800" dirty="0" err="1">
                <a:solidFill>
                  <a:srgbClr val="FF0000"/>
                </a:solidFill>
                <a:latin typeface="Algerian" panose="04020705040A02060702" pitchFamily="82" charset="0"/>
              </a:rPr>
              <a:t>india’s</a:t>
            </a:r>
            <a:r>
              <a:rPr lang="en-US" sz="1800" dirty="0">
                <a:solidFill>
                  <a:srgbClr val="FF0000"/>
                </a:solidFill>
                <a:latin typeface="Algerian" panose="04020705040A02060702" pitchFamily="82" charset="0"/>
              </a:rPr>
              <a:t> structural advantages position it for stronger medium-term gains if reforms, infrastructure and skills scale quickly.</a:t>
            </a:r>
          </a:p>
          <a:p>
            <a:r>
              <a:rPr lang="en-US" sz="1800" dirty="0">
                <a:solidFill>
                  <a:srgbClr val="FF0000"/>
                </a:solidFill>
                <a:latin typeface="Algerian" panose="04020705040A02060702" pitchFamily="82" charset="0"/>
              </a:rPr>
              <a:t>Our cooperation is essential and it matters…..</a:t>
            </a:r>
          </a:p>
          <a:p>
            <a:r>
              <a:rPr lang="en-US" sz="1800" dirty="0">
                <a:solidFill>
                  <a:srgbClr val="FF0000"/>
                </a:solidFill>
                <a:latin typeface="Algerian" panose="04020705040A02060702" pitchFamily="82" charset="0"/>
              </a:rPr>
              <a:t>Global stability, supply chain resilience, climate action, joint economic growth, joint projects, scientific exchange, trade facilitation and many more areas of rules-based cooperation that manages rivalry can unlock large mutual and global benefits while lowering systemic risks.</a:t>
            </a:r>
          </a:p>
          <a:p>
            <a:endParaRPr lang="en-US" dirty="0"/>
          </a:p>
          <a:p>
            <a:endParaRPr lang="en-IN" dirty="0"/>
          </a:p>
        </p:txBody>
      </p:sp>
    </p:spTree>
    <p:extLst>
      <p:ext uri="{BB962C8B-B14F-4D97-AF65-F5344CB8AC3E}">
        <p14:creationId xmlns:p14="http://schemas.microsoft.com/office/powerpoint/2010/main" val="2723281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9635E-953F-2E9F-90F0-F4872D2F1613}"/>
              </a:ext>
            </a:extLst>
          </p:cNvPr>
          <p:cNvSpPr>
            <a:spLocks noGrp="1"/>
          </p:cNvSpPr>
          <p:nvPr>
            <p:ph type="title"/>
          </p:nvPr>
        </p:nvSpPr>
        <p:spPr>
          <a:xfrm>
            <a:off x="539494" y="465934"/>
            <a:ext cx="10659335" cy="64008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pPr algn="ctr"/>
            <a:r>
              <a:rPr lang="en-IN" b="1" dirty="0">
                <a:solidFill>
                  <a:schemeClr val="accent1">
                    <a:lumMod val="50000"/>
                  </a:schemeClr>
                </a:solidFill>
              </a:rPr>
              <a:t>Brief Introduction</a:t>
            </a:r>
          </a:p>
        </p:txBody>
      </p:sp>
      <p:sp>
        <p:nvSpPr>
          <p:cNvPr id="3" name="Content Placeholder 2">
            <a:extLst>
              <a:ext uri="{FF2B5EF4-FFF2-40B4-BE49-F238E27FC236}">
                <a16:creationId xmlns:a16="http://schemas.microsoft.com/office/drawing/2014/main" id="{C7B4F52C-A291-5262-A9F4-BE709F50949A}"/>
              </a:ext>
            </a:extLst>
          </p:cNvPr>
          <p:cNvSpPr>
            <a:spLocks noGrp="1"/>
          </p:cNvSpPr>
          <p:nvPr>
            <p:ph sz="quarter" idx="10"/>
          </p:nvPr>
        </p:nvSpPr>
        <p:spPr>
          <a:xfrm>
            <a:off x="539495" y="1435607"/>
            <a:ext cx="10659335" cy="4636419"/>
          </a:xfrm>
          <a:blipFill>
            <a:blip r:embed="rId2"/>
            <a:tile tx="0" ty="0" sx="100000" sy="100000" flip="none" algn="tl"/>
          </a:blipFill>
          <a:ln>
            <a:noFill/>
          </a:ln>
        </p:spPr>
        <p:style>
          <a:lnRef idx="0">
            <a:scrgbClr r="0" g="0" b="0"/>
          </a:lnRef>
          <a:fillRef idx="0">
            <a:scrgbClr r="0" g="0" b="0"/>
          </a:fillRef>
          <a:effectRef idx="0">
            <a:scrgbClr r="0" g="0" b="0"/>
          </a:effectRef>
          <a:fontRef idx="minor">
            <a:schemeClr val="lt1"/>
          </a:fontRef>
        </p:style>
        <p:txBody>
          <a:bodyPr>
            <a:normAutofit fontScale="92500" lnSpcReduction="20000"/>
          </a:bodyPr>
          <a:lstStyle/>
          <a:p>
            <a:r>
              <a:rPr lang="en-IN" sz="2000" b="1" dirty="0">
                <a:solidFill>
                  <a:schemeClr val="accent1">
                    <a:lumMod val="75000"/>
                  </a:schemeClr>
                </a:solidFill>
                <a:latin typeface="Arial" panose="020B0604020202020204" pitchFamily="34" charset="0"/>
                <a:cs typeface="Arial" panose="020B0604020202020204" pitchFamily="34" charset="0"/>
              </a:rPr>
              <a:t>DK Metal World Limited was established in Hong Kong, as one of the Director myself Sanjay Arya has over 35 years of experience in International trading of various metals, ores, ferro alloys etc.</a:t>
            </a:r>
          </a:p>
          <a:p>
            <a:r>
              <a:rPr lang="en-IN" sz="2000" b="1" dirty="0">
                <a:solidFill>
                  <a:schemeClr val="accent1">
                    <a:lumMod val="75000"/>
                  </a:schemeClr>
                </a:solidFill>
                <a:latin typeface="Arial" panose="020B0604020202020204" pitchFamily="34" charset="0"/>
                <a:cs typeface="Arial" panose="020B0604020202020204" pitchFamily="34" charset="0"/>
              </a:rPr>
              <a:t>Having worked in India, and then in Seoul, Korea. Hong Kong, China is adopted place for work. Over the years we established good relations and made friends in all regions especially in China and Korea.</a:t>
            </a:r>
          </a:p>
          <a:p>
            <a:r>
              <a:rPr lang="en-IN" sz="2000" b="1" dirty="0">
                <a:solidFill>
                  <a:schemeClr val="accent1">
                    <a:lumMod val="75000"/>
                  </a:schemeClr>
                </a:solidFill>
                <a:latin typeface="Arial" panose="020B0604020202020204" pitchFamily="34" charset="0"/>
                <a:cs typeface="Arial" panose="020B0604020202020204" pitchFamily="34" charset="0"/>
              </a:rPr>
              <a:t>Apart from trading in metals, minerals and alloys, our group of companies is involved in Processing of metals and metal plating for various industries in India. Apart from recent venture in USA for trade of metals, we are venturing in Recycling industry with first factory in India.</a:t>
            </a:r>
            <a:endParaRPr lang="en-IN" sz="20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2860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27423" y="412495"/>
            <a:ext cx="6876288" cy="640080"/>
          </a:xfrm>
        </p:spPr>
        <p:txBody>
          <a:bodyPr>
            <a:normAutofit/>
          </a:bodyPr>
          <a:lstStyle/>
          <a:p>
            <a:r>
              <a:rPr lang="en-US" dirty="0">
                <a:latin typeface="Segoe UI Light" panose="020B0502040204020203" pitchFamily="34" charset="0"/>
                <a:cs typeface="Segoe UI Light" panose="020B0502040204020203" pitchFamily="34" charset="0"/>
              </a:rPr>
              <a:t>Concluding remark:</a:t>
            </a:r>
          </a:p>
        </p:txBody>
      </p:sp>
      <p:sp>
        <p:nvSpPr>
          <p:cNvPr id="5" name="Content Placeholder 4"/>
          <p:cNvSpPr>
            <a:spLocks noGrp="1"/>
          </p:cNvSpPr>
          <p:nvPr>
            <p:ph sz="half" idx="4294967295"/>
          </p:nvPr>
        </p:nvSpPr>
        <p:spPr>
          <a:xfrm>
            <a:off x="215756" y="2095929"/>
            <a:ext cx="11976243" cy="449677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normAutofit/>
          </a:bodyPr>
          <a:lstStyle/>
          <a:p>
            <a:pPr marL="342900" indent="-342900">
              <a:lnSpc>
                <a:spcPts val="3600"/>
              </a:lnSpc>
              <a:spcAft>
                <a:spcPts val="0"/>
              </a:spcAft>
              <a:buFontTx/>
              <a:buChar char="-"/>
            </a:pPr>
            <a:r>
              <a:rPr lang="en-US" sz="2000" dirty="0"/>
              <a:t>Rare earth metals are no longer niche inputs but strategic enablers of clean energy, advanced electronics, defense systems, and the technologies that will define the 21st century. Securing resilient, diversified supply chains—through responsible domestic development, trusted alliances, recycling, and material‑efficient design—reduces risk and strengthens economic and national security. Investment in sustainable mining practices, next‑generation processing, and circular‑economy solutions will lower environmental costs while ensuring long‑term access. Policymakers, industry, and researchers must act together now to balance competitiveness, sustainability, and resilience. Thank you — I welcome your questions.</a:t>
            </a:r>
            <a:endParaRPr lang="en-US" sz="2000" dirty="0">
              <a:latin typeface="Segoe UI Light" panose="020B0502040204020203" pitchFamily="34" charset="0"/>
              <a:cs typeface="Segoe UI Light" panose="020B0502040204020203" pitchFamily="34" charset="0"/>
            </a:endParaRPr>
          </a:p>
        </p:txBody>
      </p:sp>
      <p:sp>
        <p:nvSpPr>
          <p:cNvPr id="9" name="TextBox 8"/>
          <p:cNvSpPr txBox="1"/>
          <p:nvPr/>
        </p:nvSpPr>
        <p:spPr>
          <a:xfrm>
            <a:off x="541611" y="5738132"/>
            <a:ext cx="11294218" cy="523220"/>
          </a:xfrm>
          <a:prstGeom prst="rect">
            <a:avLst/>
          </a:prstGeom>
          <a:blipFill>
            <a:blip r:embed="rId3"/>
            <a:tile tx="0" ty="0" sx="100000" sy="100000" flip="none" algn="tl"/>
          </a:blipFill>
        </p:spPr>
        <p:txBody>
          <a:bodyPr wrap="square" rtlCol="0">
            <a:spAutoFit/>
          </a:bodyPr>
          <a:lstStyle/>
          <a:p>
            <a:pPr algn="l"/>
            <a:r>
              <a:rPr lang="en-US" sz="1400" dirty="0">
                <a:latin typeface="Segoe UI Light" panose="020B0502040204020203" pitchFamily="34" charset="0"/>
                <a:cs typeface="Segoe UI Light" panose="020B0502040204020203" pitchFamily="34" charset="0"/>
              </a:rPr>
              <a:t>I Thank Asian Metals for giving this opportunity to be among you and present my views on Rare Earth metals growth story. Also thanks to Ms. Vivian  and to some of the papers &amp; data published by some renowned publications of India and World.</a:t>
            </a:r>
          </a:p>
        </p:txBody>
      </p:sp>
    </p:spTree>
    <p:extLst>
      <p:ext uri="{BB962C8B-B14F-4D97-AF65-F5344CB8AC3E}">
        <p14:creationId xmlns:p14="http://schemas.microsoft.com/office/powerpoint/2010/main" val="893025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1C74D-6644-C07D-A57E-6DB234A192EA}"/>
              </a:ext>
            </a:extLst>
          </p:cNvPr>
          <p:cNvSpPr>
            <a:spLocks noGrp="1"/>
          </p:cNvSpPr>
          <p:nvPr>
            <p:ph type="title"/>
          </p:nvPr>
        </p:nvSpPr>
        <p:spPr>
          <a:xfrm>
            <a:off x="521207" y="448056"/>
            <a:ext cx="11098865" cy="64008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txBody>
          <a:bodyPr/>
          <a:lstStyle/>
          <a:p>
            <a:r>
              <a:rPr lang="en-IN" b="1" dirty="0">
                <a:solidFill>
                  <a:srgbClr val="196C08"/>
                </a:solidFill>
              </a:rPr>
              <a:t>Current affairs – An Overview</a:t>
            </a:r>
          </a:p>
        </p:txBody>
      </p:sp>
      <p:sp>
        <p:nvSpPr>
          <p:cNvPr id="3" name="Content Placeholder 2">
            <a:extLst>
              <a:ext uri="{FF2B5EF4-FFF2-40B4-BE49-F238E27FC236}">
                <a16:creationId xmlns:a16="http://schemas.microsoft.com/office/drawing/2014/main" id="{D85A3152-5848-5496-58BA-6D526A50F19A}"/>
              </a:ext>
            </a:extLst>
          </p:cNvPr>
          <p:cNvSpPr>
            <a:spLocks noGrp="1"/>
          </p:cNvSpPr>
          <p:nvPr>
            <p:ph sz="quarter" idx="10"/>
          </p:nvPr>
        </p:nvSpPr>
        <p:spPr>
          <a:xfrm>
            <a:off x="308225" y="1435607"/>
            <a:ext cx="11589249" cy="542239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62500" lnSpcReduction="20000"/>
          </a:bodyPr>
          <a:lstStyle/>
          <a:p>
            <a:r>
              <a:rPr lang="en-IN" sz="2200" b="1" dirty="0">
                <a:solidFill>
                  <a:schemeClr val="accent1">
                    <a:lumMod val="50000"/>
                  </a:schemeClr>
                </a:solidFill>
              </a:rPr>
              <a:t>My dear Brothers and Sisters, we are faced with uncertain times. </a:t>
            </a:r>
            <a:r>
              <a:rPr lang="en-US" sz="2200" b="1" dirty="0">
                <a:solidFill>
                  <a:schemeClr val="accent1">
                    <a:lumMod val="50000"/>
                  </a:schemeClr>
                </a:solidFill>
              </a:rPr>
              <a:t>the world is being shaped by two overlapping, high‑intensity conflicts—the continuing Russia–Ukraine war and the U.S.–Iran war—and their knock‑on effects on security, trade, energy, food security, and global diplomacy.</a:t>
            </a:r>
          </a:p>
          <a:p>
            <a:r>
              <a:rPr lang="en-US" sz="2200" b="1" dirty="0">
                <a:solidFill>
                  <a:schemeClr val="accent1">
                    <a:lumMod val="50000"/>
                  </a:schemeClr>
                </a:solidFill>
              </a:rPr>
              <a:t>As of 04/27/2026 the world is being shaped by two overlapping, high‑intensity conflicts—the continuing Russia–Ukraine war and the U.S.–Iran war—and their knock‑on effects on security, trade, energy, food security, and global diplomacy. Brief, sourced summary and the main global impacts:</a:t>
            </a:r>
          </a:p>
          <a:p>
            <a:r>
              <a:rPr lang="en-US" sz="2200" b="1" dirty="0">
                <a:solidFill>
                  <a:schemeClr val="accent1">
                    <a:lumMod val="50000"/>
                  </a:schemeClr>
                </a:solidFill>
              </a:rPr>
              <a:t>Apart from Energy markets and resulting inflation. Shipping and trade routes are disrupting supply chains (especially energy and commodities shipped from the Gulf), and forced some buyers to seek alternative supply routes or emergency stockpiles. That raises costs for manufacturers and consumers globally. These conflicts are creating Food insecurity and  Humanitarian crisis since 2022, for import dependent countries, costs of food, fertilizers and now fuel is making countries vulnerable. These conflicts are creating crises and displacing large population internally and abroad. </a:t>
            </a:r>
          </a:p>
          <a:p>
            <a:r>
              <a:rPr lang="en-US" sz="2200" b="1" dirty="0">
                <a:solidFill>
                  <a:schemeClr val="accent1">
                    <a:lumMod val="50000"/>
                  </a:schemeClr>
                </a:solidFill>
              </a:rPr>
              <a:t>The wars have hardened blocs and complicated diplomacy: Western states remain committed to supporting Ukraine while simultaneously managing the Middle East crisis and balancing risks of wider escalation. Some states (regional and global) seek to mediate or take advantage of openings in energy and trade; China, India and other major importers have been recalibrating procurement and diplomatic stances. Sanctions, export controls, and rerouted trade are reshaping some strategic supply chains.</a:t>
            </a:r>
          </a:p>
          <a:p>
            <a:endParaRPr lang="en-IN" sz="2600" dirty="0"/>
          </a:p>
        </p:txBody>
      </p:sp>
    </p:spTree>
    <p:extLst>
      <p:ext uri="{BB962C8B-B14F-4D97-AF65-F5344CB8AC3E}">
        <p14:creationId xmlns:p14="http://schemas.microsoft.com/office/powerpoint/2010/main" val="2833128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61B367-07AA-6169-10D7-3E40B95EDE7C}"/>
              </a:ext>
            </a:extLst>
          </p:cNvPr>
          <p:cNvSpPr>
            <a:spLocks noGrp="1"/>
          </p:cNvSpPr>
          <p:nvPr>
            <p:ph type="title"/>
          </p:nvPr>
        </p:nvSpPr>
        <p:spPr/>
        <p:txBody>
          <a:bodyPr>
            <a:normAutofit/>
          </a:bodyPr>
          <a:lstStyle/>
          <a:p>
            <a:r>
              <a:rPr lang="en-US" b="1" dirty="0">
                <a:solidFill>
                  <a:srgbClr val="6F050F"/>
                </a:solidFill>
              </a:rPr>
              <a:t>Economy, GDP and Growth Overview</a:t>
            </a:r>
            <a:endParaRPr lang="en-IN" dirty="0">
              <a:solidFill>
                <a:srgbClr val="6F050F"/>
              </a:solidFill>
            </a:endParaRPr>
          </a:p>
        </p:txBody>
      </p:sp>
      <p:sp>
        <p:nvSpPr>
          <p:cNvPr id="7" name="Content Placeholder 6">
            <a:extLst>
              <a:ext uri="{FF2B5EF4-FFF2-40B4-BE49-F238E27FC236}">
                <a16:creationId xmlns:a16="http://schemas.microsoft.com/office/drawing/2014/main" id="{29BA5D4F-16C0-7FB0-FAA7-BE36D0FE4C5C}"/>
              </a:ext>
            </a:extLst>
          </p:cNvPr>
          <p:cNvSpPr>
            <a:spLocks noGrp="1"/>
          </p:cNvSpPr>
          <p:nvPr>
            <p:ph sz="quarter" idx="10"/>
          </p:nvPr>
        </p:nvSpPr>
        <p:spPr>
          <a:xfrm>
            <a:off x="287676" y="1435608"/>
            <a:ext cx="11712540" cy="542239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fontScale="70000" lnSpcReduction="20000"/>
          </a:bodyPr>
          <a:lstStyle/>
          <a:p>
            <a:r>
              <a:rPr lang="en-US" sz="2900" dirty="0"/>
              <a:t>As of 2026, India is one of the world's fastest-growing major economies, characterized by a diverse economic structure that includes agriculture, manufacturing, and services. The country has shown resilience in the face of global economic challenges, with a projected GDP growth rate of around 6-7% for the fiscal year. Key drivers of this growth include strong domestic consumption, government reforms, and increased foreign direct investment (FDI).</a:t>
            </a:r>
          </a:p>
          <a:p>
            <a:r>
              <a:rPr lang="en-US" sz="2900" b="1" dirty="0"/>
              <a:t>Key Highlights:</a:t>
            </a:r>
            <a:endParaRPr lang="en-US" sz="2900" dirty="0"/>
          </a:p>
          <a:p>
            <a:pPr lvl="1"/>
            <a:r>
              <a:rPr lang="en-US" sz="2900" dirty="0"/>
              <a:t>India is the fifth-largest economy in the world by nominal GDP, having surpassed the United Kingdom and France.</a:t>
            </a:r>
          </a:p>
          <a:p>
            <a:pPr lvl="1"/>
            <a:r>
              <a:rPr lang="en-US" sz="2900" dirty="0"/>
              <a:t>The country is also projected to rank third in the world by purchasing power parity (PPP).</a:t>
            </a:r>
          </a:p>
          <a:p>
            <a:r>
              <a:rPr lang="en-US" dirty="0"/>
              <a:t>:</a:t>
            </a:r>
          </a:p>
          <a:p>
            <a:pPr>
              <a:buNone/>
            </a:pPr>
            <a:endParaRPr lang="en-US" dirty="0"/>
          </a:p>
          <a:p>
            <a:endParaRPr lang="en-IN" dirty="0"/>
          </a:p>
        </p:txBody>
      </p:sp>
    </p:spTree>
    <p:extLst>
      <p:ext uri="{BB962C8B-B14F-4D97-AF65-F5344CB8AC3E}">
        <p14:creationId xmlns:p14="http://schemas.microsoft.com/office/powerpoint/2010/main" val="2004363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1776-4314-9D37-7B32-44B38C6BB1F9}"/>
              </a:ext>
            </a:extLst>
          </p:cNvPr>
          <p:cNvSpPr>
            <a:spLocks noGrp="1"/>
          </p:cNvSpPr>
          <p:nvPr>
            <p:ph type="title"/>
          </p:nvPr>
        </p:nvSpPr>
        <p:spPr>
          <a:xfrm>
            <a:off x="521207" y="448056"/>
            <a:ext cx="10985849" cy="640080"/>
          </a:xfrm>
          <a:solidFill>
            <a:schemeClr val="accent2">
              <a:lumMod val="40000"/>
              <a:lumOff val="60000"/>
            </a:schemeClr>
          </a:solidFill>
          <a:scene3d>
            <a:camera prst="orthographicFront"/>
            <a:lightRig rig="threePt" dir="t"/>
          </a:scene3d>
          <a:sp3d>
            <a:bevelT w="101600" prst="riblet"/>
          </a:sp3d>
        </p:spPr>
        <p:txBody>
          <a:bodyPr/>
          <a:lstStyle/>
          <a:p>
            <a:r>
              <a:rPr lang="en-IN" dirty="0"/>
              <a:t>Sectoral Contributions and Challenges </a:t>
            </a:r>
          </a:p>
        </p:txBody>
      </p:sp>
      <p:sp>
        <p:nvSpPr>
          <p:cNvPr id="3" name="Content Placeholder 2">
            <a:extLst>
              <a:ext uri="{FF2B5EF4-FFF2-40B4-BE49-F238E27FC236}">
                <a16:creationId xmlns:a16="http://schemas.microsoft.com/office/drawing/2014/main" id="{19A9D0D4-C4DB-90B7-01E9-E92EDB1CB182}"/>
              </a:ext>
            </a:extLst>
          </p:cNvPr>
          <p:cNvSpPr>
            <a:spLocks noGrp="1"/>
          </p:cNvSpPr>
          <p:nvPr>
            <p:ph sz="quarter" idx="10"/>
          </p:nvPr>
        </p:nvSpPr>
        <p:spPr>
          <a:xfrm>
            <a:off x="128529" y="1171254"/>
            <a:ext cx="11707299" cy="5486400"/>
          </a:xfrm>
          <a:blipFill>
            <a:blip r:embed="rId2"/>
            <a:tile tx="0" ty="0" sx="100000" sy="100000" flip="none" algn="tl"/>
          </a:blipFill>
        </p:spPr>
        <p:txBody>
          <a:bodyPr>
            <a:normAutofit fontScale="25000" lnSpcReduction="20000"/>
          </a:bodyPr>
          <a:lstStyle/>
          <a:p>
            <a:endParaRPr lang="en-US" sz="8000" dirty="0"/>
          </a:p>
          <a:p>
            <a:pPr lvl="1"/>
            <a:r>
              <a:rPr lang="en-US" sz="8000" dirty="0">
                <a:solidFill>
                  <a:schemeClr val="accent6">
                    <a:lumMod val="75000"/>
                  </a:schemeClr>
                </a:solidFill>
              </a:rPr>
              <a:t>The services sector remains a significant contributor to GDP, accounting for approximately 55% of India’s economic output. Information technology, telecommunications, and financial services are leading areas.</a:t>
            </a:r>
          </a:p>
          <a:p>
            <a:r>
              <a:rPr lang="en-US" sz="8000" dirty="0">
                <a:solidFill>
                  <a:schemeClr val="accent6">
                    <a:lumMod val="75000"/>
                  </a:schemeClr>
                </a:solidFill>
              </a:rPr>
              <a:t>Manufacturing and agriculture continue to play vital roles, with initiatives like "Make in India" promoting local production.</a:t>
            </a:r>
            <a:r>
              <a:rPr lang="en-US" sz="8000" b="1" dirty="0">
                <a:solidFill>
                  <a:schemeClr val="accent6">
                    <a:lumMod val="75000"/>
                  </a:schemeClr>
                </a:solidFill>
              </a:rPr>
              <a:t> </a:t>
            </a:r>
            <a:endParaRPr lang="en-US" sz="8000" dirty="0">
              <a:solidFill>
                <a:schemeClr val="accent6">
                  <a:lumMod val="75000"/>
                </a:schemeClr>
              </a:solidFill>
            </a:endParaRPr>
          </a:p>
          <a:p>
            <a:pPr lvl="1"/>
            <a:r>
              <a:rPr lang="en-US" sz="8000" dirty="0">
                <a:solidFill>
                  <a:schemeClr val="accent6">
                    <a:lumMod val="75000"/>
                  </a:schemeClr>
                </a:solidFill>
              </a:rPr>
              <a:t>Despite its growth, India faces challenges such as inflationary pressures, unemployment, and disparities in regional development.</a:t>
            </a:r>
          </a:p>
          <a:p>
            <a:pPr lvl="1"/>
            <a:r>
              <a:rPr lang="en-US" sz="8000" dirty="0">
                <a:solidFill>
                  <a:schemeClr val="accent6">
                    <a:lumMod val="75000"/>
                  </a:schemeClr>
                </a:solidFill>
              </a:rPr>
              <a:t>Structural reforms are ongoing to enhance the ease of doing business, improve infrastructure, and attract investments.</a:t>
            </a:r>
          </a:p>
          <a:p>
            <a:pPr lvl="1"/>
            <a:endParaRPr lang="en-IN" dirty="0"/>
          </a:p>
        </p:txBody>
      </p:sp>
    </p:spTree>
    <p:extLst>
      <p:ext uri="{BB962C8B-B14F-4D97-AF65-F5344CB8AC3E}">
        <p14:creationId xmlns:p14="http://schemas.microsoft.com/office/powerpoint/2010/main" val="2081208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AC40F-A513-DCF3-DBD2-89BF4B43D26D}"/>
              </a:ext>
            </a:extLst>
          </p:cNvPr>
          <p:cNvSpPr>
            <a:spLocks noGrp="1"/>
          </p:cNvSpPr>
          <p:nvPr>
            <p:ph type="title"/>
          </p:nvPr>
        </p:nvSpPr>
        <p:spPr>
          <a:xfrm>
            <a:off x="521207" y="448056"/>
            <a:ext cx="11368252" cy="64008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lstStyle/>
          <a:p>
            <a:r>
              <a:rPr lang="en-IN" dirty="0"/>
              <a:t>Global Context:</a:t>
            </a:r>
          </a:p>
        </p:txBody>
      </p:sp>
      <p:sp>
        <p:nvSpPr>
          <p:cNvPr id="3" name="Content Placeholder 2">
            <a:extLst>
              <a:ext uri="{FF2B5EF4-FFF2-40B4-BE49-F238E27FC236}">
                <a16:creationId xmlns:a16="http://schemas.microsoft.com/office/drawing/2014/main" id="{0E915792-F140-C0FA-DD91-2D60986ED99C}"/>
              </a:ext>
            </a:extLst>
          </p:cNvPr>
          <p:cNvSpPr>
            <a:spLocks noGrp="1"/>
          </p:cNvSpPr>
          <p:nvPr>
            <p:ph sz="quarter" idx="10"/>
          </p:nvPr>
        </p:nvSpPr>
        <p:spPr>
          <a:xfrm>
            <a:off x="539496" y="1435607"/>
            <a:ext cx="11368252" cy="5150127"/>
          </a:xfrm>
          <a:blipFill>
            <a:blip r:embed="rId2"/>
            <a:tile tx="0" ty="0" sx="100000" sy="100000" flip="none" algn="tl"/>
          </a:blipFill>
        </p:spPr>
        <p:txBody>
          <a:bodyPr>
            <a:normAutofit fontScale="32500" lnSpcReduction="20000"/>
          </a:bodyPr>
          <a:lstStyle/>
          <a:p>
            <a:endParaRPr lang="en-US" sz="7200" dirty="0"/>
          </a:p>
          <a:p>
            <a:pPr lvl="1"/>
            <a:r>
              <a:rPr lang="en-US" sz="7200" dirty="0"/>
              <a:t>India is increasingly recognized on the global stage, with participation in various forums like G20, BRICS, and the Quad. </a:t>
            </a:r>
          </a:p>
          <a:p>
            <a:pPr lvl="1"/>
            <a:r>
              <a:rPr lang="en-US" sz="7200" dirty="0"/>
              <a:t>The country is seen as a critical player in the global supply chain, particularly in sectors like technology and renewable energy.</a:t>
            </a:r>
          </a:p>
          <a:p>
            <a:r>
              <a:rPr lang="en-US" sz="7200" dirty="0"/>
              <a:t>In conclusion, India's robust economic growth and strategic reforms position it as a key player in the global economy. Its ability to navigate challenges and harness opportunities will significantly influence its ranking and role in the coming years.</a:t>
            </a:r>
          </a:p>
          <a:p>
            <a:endParaRPr lang="en-IN" dirty="0"/>
          </a:p>
        </p:txBody>
      </p:sp>
    </p:spTree>
    <p:extLst>
      <p:ext uri="{BB962C8B-B14F-4D97-AF65-F5344CB8AC3E}">
        <p14:creationId xmlns:p14="http://schemas.microsoft.com/office/powerpoint/2010/main" val="2695331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44E64-D754-93CA-8B77-ACA5373AE829}"/>
              </a:ext>
            </a:extLst>
          </p:cNvPr>
          <p:cNvSpPr>
            <a:spLocks noGrp="1"/>
          </p:cNvSpPr>
          <p:nvPr>
            <p:ph type="title"/>
          </p:nvPr>
        </p:nvSpPr>
        <p:spPr>
          <a:blipFill>
            <a:blip r:embed="rId2"/>
            <a:tile tx="0" ty="0" sx="100000" sy="100000" flip="none" algn="tl"/>
          </a:blipFill>
        </p:spPr>
        <p:txBody>
          <a:bodyPr/>
          <a:lstStyle/>
          <a:p>
            <a:r>
              <a:rPr lang="en-IN" b="1" dirty="0">
                <a:solidFill>
                  <a:srgbClr val="DD462F"/>
                </a:solidFill>
              </a:rPr>
              <a:t>Recent Trends</a:t>
            </a:r>
          </a:p>
        </p:txBody>
      </p:sp>
      <p:sp>
        <p:nvSpPr>
          <p:cNvPr id="3" name="Content Placeholder 2">
            <a:extLst>
              <a:ext uri="{FF2B5EF4-FFF2-40B4-BE49-F238E27FC236}">
                <a16:creationId xmlns:a16="http://schemas.microsoft.com/office/drawing/2014/main" id="{2E264B1D-5895-E8E0-AC62-2B2AA4CDCC74}"/>
              </a:ext>
            </a:extLst>
          </p:cNvPr>
          <p:cNvSpPr>
            <a:spLocks noGrp="1"/>
          </p:cNvSpPr>
          <p:nvPr>
            <p:ph sz="quarter" idx="10"/>
          </p:nvPr>
        </p:nvSpPr>
        <p:spPr>
          <a:xfrm>
            <a:off x="539496" y="1435607"/>
            <a:ext cx="11101124" cy="5180949"/>
          </a:xfrm>
          <a:blipFill>
            <a:blip r:embed="rId3"/>
            <a:tile tx="0" ty="0" sx="100000" sy="100000" flip="none" algn="tl"/>
          </a:blipFill>
        </p:spPr>
        <p:txBody>
          <a:bodyPr>
            <a:normAutofit/>
          </a:bodyPr>
          <a:lstStyle/>
          <a:p>
            <a:pPr>
              <a:buFont typeface="Arial" panose="020B0604020202020204" pitchFamily="34" charset="0"/>
              <a:buChar char="•"/>
            </a:pPr>
            <a:r>
              <a:rPr lang="en-US" sz="2000" dirty="0"/>
              <a:t>India has continued to exhibit strong GDP growth of 6-7% for fiscal year.</a:t>
            </a:r>
          </a:p>
          <a:p>
            <a:pPr>
              <a:buNone/>
            </a:pPr>
            <a:r>
              <a:rPr lang="en-US" sz="2000" b="1" dirty="0"/>
              <a:t>Key Sectors Driving Growth</a:t>
            </a:r>
            <a:endParaRPr lang="en-US" sz="2000" dirty="0"/>
          </a:p>
          <a:p>
            <a:pPr>
              <a:buFont typeface="+mj-lt"/>
              <a:buAutoNum type="arabicPeriod"/>
            </a:pPr>
            <a:r>
              <a:rPr lang="en-US" sz="2000" b="1" dirty="0"/>
              <a:t>Services Sector</a:t>
            </a:r>
            <a:r>
              <a:rPr lang="en-US" sz="2000" dirty="0"/>
              <a:t>: Contributes to over 55% of GDP, with IT and business services leading the way.</a:t>
            </a:r>
          </a:p>
          <a:p>
            <a:pPr>
              <a:buFont typeface="+mj-lt"/>
              <a:buAutoNum type="arabicPeriod"/>
            </a:pPr>
            <a:r>
              <a:rPr lang="en-US" sz="2000" b="1" dirty="0"/>
              <a:t>Industry</a:t>
            </a:r>
            <a:r>
              <a:rPr lang="en-US" sz="2000" dirty="0"/>
              <a:t>: Manufacturing and construction are showing robust growth, supported by the “Make in India” initiative.</a:t>
            </a:r>
          </a:p>
          <a:p>
            <a:pPr>
              <a:buFont typeface="+mj-lt"/>
              <a:buAutoNum type="arabicPeriod"/>
            </a:pPr>
            <a:r>
              <a:rPr lang="en-US" sz="2000" b="1" dirty="0"/>
              <a:t>Agriculture</a:t>
            </a:r>
            <a:r>
              <a:rPr lang="en-US" sz="2000" dirty="0"/>
              <a:t>: Continues to be a significant sector, employing nearly half of the workforce, though its contribution to GDP is gradually declining.</a:t>
            </a:r>
          </a:p>
          <a:p>
            <a:endParaRPr lang="en-IN" dirty="0"/>
          </a:p>
        </p:txBody>
      </p:sp>
    </p:spTree>
    <p:extLst>
      <p:ext uri="{BB962C8B-B14F-4D97-AF65-F5344CB8AC3E}">
        <p14:creationId xmlns:p14="http://schemas.microsoft.com/office/powerpoint/2010/main" val="3293645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2673-C525-45D3-B056-04C8DBE6C991}"/>
              </a:ext>
            </a:extLst>
          </p:cNvPr>
          <p:cNvSpPr>
            <a:spLocks noGrp="1"/>
          </p:cNvSpPr>
          <p:nvPr>
            <p:ph type="title"/>
          </p:nvPr>
        </p:nvSpPr>
        <p:spPr>
          <a:xfrm>
            <a:off x="521207" y="448056"/>
            <a:ext cx="11170784" cy="640080"/>
          </a:xfrm>
          <a:solidFill>
            <a:schemeClr val="accent5">
              <a:lumMod val="60000"/>
              <a:lumOff val="40000"/>
            </a:schemeClr>
          </a:solidFill>
          <a:scene3d>
            <a:camera prst="orthographicFront"/>
            <a:lightRig rig="threePt" dir="t"/>
          </a:scene3d>
          <a:sp3d>
            <a:bevelT w="114300" prst="artDeco"/>
          </a:sp3d>
        </p:spPr>
        <p:txBody>
          <a:bodyPr/>
          <a:lstStyle/>
          <a:p>
            <a:r>
              <a:rPr lang="en-IN" dirty="0"/>
              <a:t>Renewed Initiatives of Government</a:t>
            </a:r>
          </a:p>
        </p:txBody>
      </p:sp>
      <p:sp>
        <p:nvSpPr>
          <p:cNvPr id="3" name="Content Placeholder 2">
            <a:extLst>
              <a:ext uri="{FF2B5EF4-FFF2-40B4-BE49-F238E27FC236}">
                <a16:creationId xmlns:a16="http://schemas.microsoft.com/office/drawing/2014/main" id="{A66851CE-2190-1B74-BA56-40177C6AC054}"/>
              </a:ext>
            </a:extLst>
          </p:cNvPr>
          <p:cNvSpPr>
            <a:spLocks noGrp="1"/>
          </p:cNvSpPr>
          <p:nvPr>
            <p:ph sz="quarter" idx="10"/>
          </p:nvPr>
        </p:nvSpPr>
        <p:spPr>
          <a:xfrm>
            <a:off x="359596" y="1212351"/>
            <a:ext cx="11832404" cy="5645649"/>
          </a:xfrm>
          <a:blipFill>
            <a:blip r:embed="rId2"/>
            <a:tile tx="0" ty="0" sx="100000" sy="100000" flip="none" algn="tl"/>
          </a:blipFill>
        </p:spPr>
        <p:txBody>
          <a:bodyPr>
            <a:normAutofit fontScale="92500" lnSpcReduction="10000"/>
          </a:bodyPr>
          <a:lstStyle/>
          <a:p>
            <a:r>
              <a:rPr lang="en-US" sz="1500" b="1" dirty="0">
                <a:solidFill>
                  <a:srgbClr val="C00000"/>
                </a:solidFill>
              </a:rPr>
              <a:t>Foreign Direct Investment (FDI)</a:t>
            </a:r>
          </a:p>
          <a:p>
            <a:r>
              <a:rPr lang="en-US" sz="1500" b="1" dirty="0"/>
              <a:t>FDI inflows have increased, reflecting confidence in India’s economic potential. The government has relaxed regulations in several sectors, to attract more foreign investments, particularly in technology and renewable energy.</a:t>
            </a:r>
          </a:p>
          <a:p>
            <a:r>
              <a:rPr lang="en-US" sz="1500" b="1" dirty="0"/>
              <a:t> </a:t>
            </a:r>
            <a:r>
              <a:rPr lang="en-US" sz="1500" b="1" dirty="0">
                <a:solidFill>
                  <a:srgbClr val="C00000"/>
                </a:solidFill>
              </a:rPr>
              <a:t>Digital Transformation</a:t>
            </a:r>
          </a:p>
          <a:p>
            <a:r>
              <a:rPr lang="en-US" sz="1500" b="1" dirty="0"/>
              <a:t>E-commerce and fintech sectors have experienced exponential growth, reflecting changing consumer behavior.</a:t>
            </a:r>
          </a:p>
          <a:p>
            <a:r>
              <a:rPr lang="en-US" sz="1500" b="1" dirty="0"/>
              <a:t> </a:t>
            </a:r>
            <a:r>
              <a:rPr lang="en-US" sz="1500" b="1" dirty="0">
                <a:solidFill>
                  <a:srgbClr val="C00000"/>
                </a:solidFill>
              </a:rPr>
              <a:t>Infrastructure Development</a:t>
            </a:r>
          </a:p>
          <a:p>
            <a:r>
              <a:rPr lang="en-US" sz="1500" b="1" dirty="0"/>
              <a:t>There are ongoing government initiatives to enhance infrastructure, including transportation, energy, and urban development. Investment in infrastructure is seen as critical for stimulating economic growth and attracting investment.</a:t>
            </a:r>
          </a:p>
          <a:p>
            <a:r>
              <a:rPr lang="en-US" sz="1500" b="1" dirty="0">
                <a:solidFill>
                  <a:srgbClr val="C00000"/>
                </a:solidFill>
              </a:rPr>
              <a:t>Global Supply Chain Resilience</a:t>
            </a:r>
          </a:p>
          <a:p>
            <a:r>
              <a:rPr lang="en-US" sz="1500" b="1" dirty="0"/>
              <a:t>India's role in global supply chains is evolving, with efforts to diversify sourcing away from overly dependent regions. The government’s focus on self-reliance (</a:t>
            </a:r>
            <a:r>
              <a:rPr lang="en-US" sz="1500" b="1" dirty="0" err="1"/>
              <a:t>Atmanirbhar</a:t>
            </a:r>
            <a:r>
              <a:rPr lang="en-US" sz="1500" b="1" dirty="0"/>
              <a:t> Bharat) encourages local production and reduces import dependency.</a:t>
            </a:r>
          </a:p>
          <a:p>
            <a:endParaRPr lang="en-IN" dirty="0"/>
          </a:p>
        </p:txBody>
      </p:sp>
    </p:spTree>
    <p:extLst>
      <p:ext uri="{BB962C8B-B14F-4D97-AF65-F5344CB8AC3E}">
        <p14:creationId xmlns:p14="http://schemas.microsoft.com/office/powerpoint/2010/main" val="4023671975"/>
      </p:ext>
    </p:extLst>
  </p:cSld>
  <p:clrMapOvr>
    <a:masterClrMapping/>
  </p:clrMapOvr>
</p:sld>
</file>

<file path=ppt/theme/theme1.xml><?xml version="1.0" encoding="utf-8"?>
<a:theme xmlns:a="http://schemas.openxmlformats.org/drawingml/2006/main" name="Cust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108_Win32 v2" id="{08D89365-2E4C-432D-9349-8DF9B80AEEA1}" vid="{010FF314-90DF-4A21-BD0D-ADCBA34234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B2FC9C26-AD58-4393-99DE-F67958CF6A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63EE24-83AF-4B4D-B45B-11D1ECD4364A}">
  <ds:schemaRefs>
    <ds:schemaRef ds:uri="http://schemas.microsoft.com/sharepoint/v3/contenttype/forms"/>
  </ds:schemaRefs>
</ds:datastoreItem>
</file>

<file path=customXml/itemProps3.xml><?xml version="1.0" encoding="utf-8"?>
<ds:datastoreItem xmlns:ds="http://schemas.openxmlformats.org/officeDocument/2006/customXml" ds:itemID="{5A3EE4EA-81C0-48D0-BEBD-A2EFD6B38B4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{3D18D247-9CEA-4208-9E09-0FEAAC0D22FA}tf10001108_win32</Template>
  <TotalTime>10383</TotalTime>
  <Words>3297</Words>
  <Application>Microsoft Office PowerPoint</Application>
  <PresentationFormat>Widescreen</PresentationFormat>
  <Paragraphs>158</Paragraphs>
  <Slides>30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Algerian</vt:lpstr>
      <vt:lpstr>Arial</vt:lpstr>
      <vt:lpstr>Calibri</vt:lpstr>
      <vt:lpstr>Courier New</vt:lpstr>
      <vt:lpstr>Segoe UI</vt:lpstr>
      <vt:lpstr>Segoe UI Light</vt:lpstr>
      <vt:lpstr>Wingdings</vt:lpstr>
      <vt:lpstr>Custom</vt:lpstr>
      <vt:lpstr>Demand and Supply - Rare Earth Metals and Magnets in India</vt:lpstr>
      <vt:lpstr>         Hello everyone. Thank you for being here today.  Today, we will explore a critical yet often overlooked area of our modern technological landscape: rare earth metals. These elements play an indispensable role in the manufacturing of a wide array of products that we rely on every day, from smartphones and electric vehicles to renewable energy technologies and advanced defense systems.  Despite their name, rare earth metals are not as rare as they seem; however, the challenges associated with their extraction, processing, and supply chain management make them a focal point for global economic and strategic interests. In this presentation, we will discuss the current demand and supply situation for rare earth metals, particularly in India. We’ll examine key factors driving demand, the government's initiatives to boost domestic production, and the roles that private enterprises are playing in this sector. We will also touch on the global context, including how international dynamics affect India's position in the rare earth market.    </vt:lpstr>
      <vt:lpstr>Brief Introduction</vt:lpstr>
      <vt:lpstr>Current affairs – An Overview</vt:lpstr>
      <vt:lpstr>Economy, GDP and Growth Overview</vt:lpstr>
      <vt:lpstr>Sectoral Contributions and Challenges </vt:lpstr>
      <vt:lpstr>Global Context:</vt:lpstr>
      <vt:lpstr>Recent Trends</vt:lpstr>
      <vt:lpstr>Renewed Initiatives of Government</vt:lpstr>
      <vt:lpstr>     Introduction: Definition of Rare Earth Metals Rare earth metals, also known as rare earth elements (REEs), are a group of 17 chemically similar metallic elements found in the f-block of the periodic table. This group includes the 15 lanthanides (lanthanum to lutetium) along with scandium and yttrium. Though available in abundance in the Earth's crust; their extraction and processing are complex and costly, hence the word “Rare”. </vt:lpstr>
      <vt:lpstr>World Reserves for Rare Earth</vt:lpstr>
      <vt:lpstr>Global Overview </vt:lpstr>
      <vt:lpstr>Current distribution:</vt:lpstr>
      <vt:lpstr>World’s Production and Contribution - Country-Wise</vt:lpstr>
      <vt:lpstr>Key Market Drivers: </vt:lpstr>
      <vt:lpstr>Indian scenario</vt:lpstr>
      <vt:lpstr>National Priorities and Initiatives</vt:lpstr>
      <vt:lpstr>Government Initiatives</vt:lpstr>
      <vt:lpstr>New Corridor announced</vt:lpstr>
      <vt:lpstr> Developments in Production:</vt:lpstr>
      <vt:lpstr>Key Partnerships and Projects</vt:lpstr>
      <vt:lpstr>New Developments</vt:lpstr>
      <vt:lpstr> Rare Earth Production and Deposits </vt:lpstr>
      <vt:lpstr>Main Players in Indian Market</vt:lpstr>
      <vt:lpstr>Production Forecast in India:</vt:lpstr>
      <vt:lpstr>China exports and India imports:</vt:lpstr>
      <vt:lpstr>Current and Projected Demand in India</vt:lpstr>
      <vt:lpstr>Summary</vt:lpstr>
      <vt:lpstr>Cooperation is only way</vt:lpstr>
      <vt:lpstr>Concluding remark: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sanjay arya</dc:creator>
  <cp:keywords/>
  <cp:lastModifiedBy>sanjay arya</cp:lastModifiedBy>
  <cp:revision>2</cp:revision>
  <dcterms:created xsi:type="dcterms:W3CDTF">2025-03-03T05:59:52Z</dcterms:created>
  <dcterms:modified xsi:type="dcterms:W3CDTF">2026-04-27T09:36:43Z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